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8" r:id="rId5"/>
    <p:sldMasterId id="2147493490" r:id="rId6"/>
    <p:sldMasterId id="2147493502" r:id="rId7"/>
    <p:sldMasterId id="2147493514" r:id="rId8"/>
    <p:sldMasterId id="2147493526" r:id="rId9"/>
    <p:sldMasterId id="2147493538" r:id="rId10"/>
    <p:sldMasterId id="2147493550" r:id="rId11"/>
    <p:sldMasterId id="2147493562" r:id="rId12"/>
    <p:sldMasterId id="2147493574" r:id="rId13"/>
    <p:sldMasterId id="2147493586" r:id="rId14"/>
    <p:sldMasterId id="2147493598" r:id="rId15"/>
    <p:sldMasterId id="2147493610" r:id="rId16"/>
  </p:sldMasterIdLst>
  <p:notesMasterIdLst>
    <p:notesMasterId r:id="rId53"/>
  </p:notesMasterIdLst>
  <p:handoutMasterIdLst>
    <p:handoutMasterId r:id="rId54"/>
  </p:handoutMasterIdLst>
  <p:sldIdLst>
    <p:sldId id="375" r:id="rId17"/>
    <p:sldId id="353" r:id="rId18"/>
    <p:sldId id="359" r:id="rId19"/>
    <p:sldId id="358" r:id="rId20"/>
    <p:sldId id="354" r:id="rId21"/>
    <p:sldId id="355" r:id="rId22"/>
    <p:sldId id="395" r:id="rId23"/>
    <p:sldId id="394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9" r:id="rId35"/>
    <p:sldId id="391" r:id="rId36"/>
    <p:sldId id="377" r:id="rId37"/>
    <p:sldId id="372" r:id="rId38"/>
    <p:sldId id="371" r:id="rId39"/>
    <p:sldId id="376" r:id="rId40"/>
    <p:sldId id="365" r:id="rId41"/>
    <p:sldId id="374" r:id="rId42"/>
    <p:sldId id="366" r:id="rId43"/>
    <p:sldId id="360" r:id="rId44"/>
    <p:sldId id="361" r:id="rId45"/>
    <p:sldId id="363" r:id="rId46"/>
    <p:sldId id="362" r:id="rId47"/>
    <p:sldId id="364" r:id="rId48"/>
    <p:sldId id="369" r:id="rId49"/>
    <p:sldId id="367" r:id="rId50"/>
    <p:sldId id="368" r:id="rId51"/>
    <p:sldId id="370" r:id="rId52"/>
  </p:sldIdLst>
  <p:sldSz cx="9144000" cy="5143500" type="screen16x9"/>
  <p:notesSz cx="6858000" cy="9144000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nopp, Jennifer Reigeluth" initials="KJR" lastIdx="1" clrIdx="0">
    <p:extLst>
      <p:ext uri="{19B8F6BF-5375-455C-9EA6-DF929625EA0E}">
        <p15:presenceInfo xmlns:p15="http://schemas.microsoft.com/office/powerpoint/2012/main" userId="S-1-5-21-1085031214-1292428093-527237240-1137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9E9A95"/>
    <a:srgbClr val="382E25"/>
    <a:srgbClr val="C1794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 autoAdjust="0"/>
    <p:restoredTop sz="94729" autoAdjust="0"/>
  </p:normalViewPr>
  <p:slideViewPr>
    <p:cSldViewPr snapToGrid="0" snapToObjects="1">
      <p:cViewPr varScale="1">
        <p:scale>
          <a:sx n="97" d="100"/>
          <a:sy n="97" d="100"/>
        </p:scale>
        <p:origin x="660" y="72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860000"/>
            </a:solidFill>
            <a:ln w="19771">
              <a:noFill/>
            </a:ln>
          </c:spPr>
          <c:invertIfNegative val="0"/>
          <c:dLbls>
            <c:spPr>
              <a:noFill/>
              <a:ln w="1977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</c:v>
                </c:pt>
                <c:pt idx="1">
                  <c:v>Secondary</c:v>
                </c:pt>
                <c:pt idx="2">
                  <c:v>All Grades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171</c:v>
                </c:pt>
                <c:pt idx="1">
                  <c:v>89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E-487C-9902-0F5059801E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F7F7F"/>
            </a:solidFill>
            <a:ln w="19771">
              <a:noFill/>
            </a:ln>
          </c:spPr>
          <c:invertIfNegative val="0"/>
          <c:dLbls>
            <c:spPr>
              <a:noFill/>
              <a:ln w="1977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</c:v>
                </c:pt>
                <c:pt idx="1">
                  <c:v>Secondary</c:v>
                </c:pt>
                <c:pt idx="2">
                  <c:v>All Grades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167</c:v>
                </c:pt>
                <c:pt idx="1">
                  <c:v>84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E-487C-9902-0F5059801E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0">
              <a:gsLst>
                <a:gs pos="0">
                  <a:srgbClr val="F2F2F2"/>
                </a:gs>
                <a:gs pos="50000">
                  <a:srgbClr val="CCCCCC"/>
                </a:gs>
                <a:gs pos="100000">
                  <a:srgbClr val="8D8D8D"/>
                </a:gs>
              </a:gsLst>
              <a:lin ang="5400000" scaled="1"/>
            </a:gradFill>
            <a:ln w="19771">
              <a:noFill/>
            </a:ln>
          </c:spPr>
          <c:invertIfNegative val="0"/>
          <c:dLbls>
            <c:spPr>
              <a:noFill/>
              <a:ln w="1977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</c:v>
                </c:pt>
                <c:pt idx="1">
                  <c:v>Secondary</c:v>
                </c:pt>
                <c:pt idx="2">
                  <c:v>All Grades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193</c:v>
                </c:pt>
                <c:pt idx="1">
                  <c:v>71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E-487C-9902-0F5059801E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0">
              <a:gsLst>
                <a:gs pos="0">
                  <a:srgbClr val="FFFFD2"/>
                </a:gs>
                <a:gs pos="50000">
                  <a:srgbClr val="D9D9B0"/>
                </a:gs>
                <a:gs pos="100000">
                  <a:srgbClr val="97977A"/>
                </a:gs>
              </a:gsLst>
              <a:lin ang="5400000" scaled="1"/>
            </a:gradFill>
            <a:ln w="19771">
              <a:noFill/>
            </a:ln>
          </c:spPr>
          <c:invertIfNegative val="0"/>
          <c:dLbls>
            <c:spPr>
              <a:noFill/>
              <a:ln w="1977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Elementary</c:v>
                </c:pt>
                <c:pt idx="1">
                  <c:v>Secondary</c:v>
                </c:pt>
                <c:pt idx="2">
                  <c:v>All Grades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176</c:v>
                </c:pt>
                <c:pt idx="1">
                  <c:v>88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FE-487C-9902-0F5059801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4249336"/>
        <c:axId val="1"/>
      </c:barChart>
      <c:catAx>
        <c:axId val="124249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471">
            <a:solidFill>
              <a:srgbClr val="808080"/>
            </a:solidFill>
            <a:prstDash val="solid"/>
          </a:ln>
        </c:sp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471">
            <a:solidFill>
              <a:srgbClr val="808080"/>
            </a:solidFill>
            <a:prstDash val="solid"/>
          </a:ln>
        </c:spPr>
        <c:crossAx val="124249336"/>
        <c:crosses val="autoZero"/>
        <c:crossBetween val="between"/>
      </c:valAx>
      <c:spPr>
        <a:noFill/>
        <a:ln w="19771">
          <a:noFill/>
        </a:ln>
      </c:spPr>
    </c:plotArea>
    <c:legend>
      <c:legendPos val="r"/>
      <c:layout>
        <c:manualLayout>
          <c:xMode val="edge"/>
          <c:yMode val="edge"/>
          <c:x val="0.29723756906077348"/>
          <c:y val="4.0358744394618833E-2"/>
          <c:w val="0.40552486187845305"/>
          <c:h val="8.0717488789237665E-2"/>
        </c:manualLayout>
      </c:layout>
      <c:overlay val="0"/>
      <c:spPr>
        <a:noFill/>
        <a:ln w="19771">
          <a:noFill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385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0T13:11:22.09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2282-5479-4C3B-ACB8-55DD8C93895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70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4A362-5BA3-4FFD-9846-6419A64CC4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81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F7968-B7B8-4724-9881-D777892BB2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807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Unnecessarily extra long title of presentation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INDIANA UNIVERSITY SCHOOL OF EDUCATION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SUBHEAD OR NAME OF SCHOOL, DEPARTMENT, OR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348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4" y="1913335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348615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322785"/>
            <a:ext cx="8226425" cy="381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760810"/>
            <a:ext cx="8226425" cy="582215"/>
          </a:xfrm>
        </p:spPr>
        <p:txBody>
          <a:bodyPr/>
          <a:lstStyle>
            <a:lvl1pPr algn="ctr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3595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627B2B90-4BCC-496D-96AC-401812DAA5B6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F682B4A8-872B-4C7C-BDB0-DF17CED31896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255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20231EE2-BF5A-4B13-83DA-32596833E01F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C692745F-62A1-4CE4-9D42-F4A9605213D5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90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31CC7C2D-DF89-4280-A54A-9AA2D69DEE0B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D52E18C3-71A0-41C0-AFE5-2F4E88ED5E23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799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94975898-4C13-4BBD-AF9B-4344F2E3BBFA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BA15F8BC-6BDD-4015-AFDD-5DAFBEFBF483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80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EE2A1B38-0B6C-4C57-AA5F-1B161C105775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A852D38A-D9FD-4CD5-9820-88E4116F9464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200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39EBD455-6FBB-40C2-97B7-3B753F2EC496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AEAC8CBB-88CB-4E2B-B875-9116B5935E8E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088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8C27A620-67EE-4D22-A2FD-D458E9C6BC4C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DAC29C79-22CD-4300-BBD0-0EFADCC371A7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002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C86402C3-5D72-4414-AECA-06F4C0FEBBB9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639E3404-3051-42DA-9818-E843E166C8D8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715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6EA7523B-91B7-4EA3-AC3D-4E933557E116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21585343-7B1B-4A5B-AEC2-946C199C3987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34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348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4" y="1913335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348615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322785"/>
            <a:ext cx="8226425" cy="381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760810"/>
            <a:ext cx="8226425" cy="582215"/>
          </a:xfrm>
        </p:spPr>
        <p:txBody>
          <a:bodyPr/>
          <a:lstStyle>
            <a:lvl1pPr algn="ctr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25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48144A-51BA-489C-9DCB-97074769AC4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2788350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48144A-51BA-489C-9DCB-97074769AC4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2826038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25EFA5-0E19-4B4E-B27D-EFAD7E6A3D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9510347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389460"/>
            <a:ext cx="3478212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89460"/>
            <a:ext cx="3479800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E864B3-722F-4F7F-9684-B0C28B90D7BB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835632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F8ED13-94BE-41C9-B6A4-5A5B43442C78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4469531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1B9ECF-9518-43E7-8E33-E294C4A465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943824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7955FA-642C-432E-8782-E6F4E63710E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6901826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D4600F-F41B-48C5-9930-625A2B7B961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2044291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47ED86-198A-47DA-91CF-B9311E99192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9786488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A57182-F7DC-41B3-A0ED-C01FE5BBB416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0672845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8410"/>
            <a:ext cx="17780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8410"/>
            <a:ext cx="51816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87E2F1-DE3E-4720-B239-7C495892D5C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27693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25EFA5-0E19-4B4E-B27D-EFAD7E6A3D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2398515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305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21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874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854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609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989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509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398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1857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53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389460"/>
            <a:ext cx="3478212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89460"/>
            <a:ext cx="3479800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E864B3-722F-4F7F-9684-B0C28B90D7BB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0774153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055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400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519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7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356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1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810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106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755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1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F8ED13-94BE-41C9-B6A4-5A5B43442C78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541175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144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9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1B9ECF-9518-43E7-8E33-E294C4A465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94816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7955FA-642C-432E-8782-E6F4E63710E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44554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D4600F-F41B-48C5-9930-625A2B7B961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956339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47ED86-198A-47DA-91CF-B9311E99192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80761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A57182-F7DC-41B3-A0ED-C01FE5BBB416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24583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Heading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2786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NUMBER OR SUBTITLE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8410"/>
            <a:ext cx="17780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8410"/>
            <a:ext cx="51816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87E2F1-DE3E-4720-B239-7C495892D5C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33713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348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4" y="1913335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348615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322785"/>
            <a:ext cx="8226425" cy="381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760810"/>
            <a:ext cx="8226425" cy="582215"/>
          </a:xfrm>
        </p:spPr>
        <p:txBody>
          <a:bodyPr/>
          <a:lstStyle>
            <a:lvl1pPr algn="ctr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834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EC0AB9-757B-47F8-9F61-DF6B325B7C7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894202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8C45FD-6293-4B2B-A8AA-41390D0A738A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445867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389460"/>
            <a:ext cx="3478212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89460"/>
            <a:ext cx="3479800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DB4A31-DF57-4B11-9763-5B7B5ADF25B1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833354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F1BA51-5061-4814-B18B-DFE952F147C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629131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77D7BC-37F2-435B-9485-15C635741A31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238376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578374-FAB0-4D13-9829-ED14B4C22BB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358975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7AF475-3E45-4002-A0B9-5D27D919287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07269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22C2F0-40DF-49DE-983C-9B1D20330E14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05453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2066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 SCHOOL</a:t>
              </a:r>
              <a:r>
                <a:rPr lang="en-US" sz="900" baseline="0" dirty="0" smtClean="0">
                  <a:solidFill>
                    <a:srgbClr val="FFFFFF"/>
                  </a:solidFill>
                </a:rPr>
                <a:t> OF EDUCATION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460F72-7492-497D-B5AE-0E5F0D1136C5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174753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8410"/>
            <a:ext cx="17780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8410"/>
            <a:ext cx="51816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EE48AF-4F34-48FC-9923-1780B9217D30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349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 userDrawn="1"/>
        </p:nvSpPr>
        <p:spPr bwMode="auto">
          <a:xfrm>
            <a:off x="0" y="0"/>
            <a:ext cx="9144000" cy="4352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685801" y="2399110"/>
            <a:ext cx="7769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4311254"/>
            <a:ext cx="9150350" cy="57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46" descr="IUwide_ps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483894"/>
            <a:ext cx="190500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825229"/>
            <a:ext cx="8226425" cy="381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1257300"/>
            <a:ext cx="8226425" cy="582216"/>
          </a:xfrm>
        </p:spPr>
        <p:txBody>
          <a:bodyPr/>
          <a:lstStyle>
            <a:lvl1pPr algn="ctr">
              <a:defRPr sz="31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3237310"/>
            <a:ext cx="8226425" cy="342900"/>
          </a:xfrm>
        </p:spPr>
        <p:txBody>
          <a:bodyPr anchor="ctr"/>
          <a:lstStyle>
            <a:lvl1pPr algn="ctr">
              <a:defRPr sz="1050" i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86C2E0-1E06-457B-B7A0-5FBA2288EEDB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6859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DD6859-8EC6-4AE1-83D3-4FE5C5ED662C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8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DD1B78-6E06-4404-9605-4FCCCB942990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37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485900"/>
            <a:ext cx="3478212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485900"/>
            <a:ext cx="3479800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59CF88-6E81-4890-BC78-80E96BFFCB39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7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0E363D-3381-4BCE-A91C-D2881AC60B90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8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0F1E53-3F85-42AB-95B2-F9A38D7B5B70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73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90BC14-74F9-4BB0-B784-48FD36EE2EB2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03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B264C2-450F-424C-984E-A658AC49FC0F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BA246D-34C2-4F1A-B88A-ED2CC87378C3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3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A981-351C-4E1B-BB26-47128740902E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39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11994"/>
            <a:ext cx="1778000" cy="3802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11994"/>
            <a:ext cx="5181600" cy="3802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F716C3-7A71-42B9-BA22-00CF75E796AA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11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348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4" y="1913335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348615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322785"/>
            <a:ext cx="8226425" cy="381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760810"/>
            <a:ext cx="8226425" cy="582215"/>
          </a:xfrm>
        </p:spPr>
        <p:txBody>
          <a:bodyPr/>
          <a:lstStyle>
            <a:lvl1pPr algn="ctr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023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48144A-51BA-489C-9DCB-97074769AC4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580448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25EFA5-0E19-4B4E-B27D-EFAD7E6A3D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567131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389460"/>
            <a:ext cx="3478212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89460"/>
            <a:ext cx="3479800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E864B3-722F-4F7F-9684-B0C28B90D7BB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693838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F8ED13-94BE-41C9-B6A4-5A5B43442C78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343478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1B9ECF-9518-43E7-8E33-E294C4A465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088383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7955FA-642C-432E-8782-E6F4E63710E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20313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SECTION TITLE OR SUBTITLE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 SCHOOL OF EDUCATION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D4600F-F41B-48C5-9930-625A2B7B961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93455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47ED86-198A-47DA-91CF-B9311E99192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246257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A57182-F7DC-41B3-A0ED-C01FE5BBB416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260716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8410"/>
            <a:ext cx="17780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8410"/>
            <a:ext cx="51816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87E2F1-DE3E-4720-B239-7C495892D5C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744358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 userDrawn="1"/>
        </p:nvSpPr>
        <p:spPr bwMode="auto">
          <a:xfrm>
            <a:off x="0" y="0"/>
            <a:ext cx="9144000" cy="4352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685801" y="2399110"/>
            <a:ext cx="7769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0" y="4311254"/>
            <a:ext cx="9150350" cy="57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46" descr="IUwide_ps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483894"/>
            <a:ext cx="190500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825229"/>
            <a:ext cx="8226425" cy="381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1257300"/>
            <a:ext cx="8226425" cy="582216"/>
          </a:xfrm>
        </p:spPr>
        <p:txBody>
          <a:bodyPr/>
          <a:lstStyle>
            <a:lvl1pPr algn="ctr">
              <a:defRPr sz="31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3237310"/>
            <a:ext cx="8226425" cy="342900"/>
          </a:xfrm>
        </p:spPr>
        <p:txBody>
          <a:bodyPr anchor="ctr"/>
          <a:lstStyle>
            <a:lvl1pPr algn="ctr">
              <a:defRPr sz="1050" i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86C2E0-1E06-457B-B7A0-5FBA2288EEDB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47284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DD6859-8EC6-4AE1-83D3-4FE5C5ED662C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44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DD1B78-6E06-4404-9605-4FCCCB942990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73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485900"/>
            <a:ext cx="3478212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485900"/>
            <a:ext cx="3479800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59CF88-6E81-4890-BC78-80E96BFFCB39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6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0E363D-3381-4BCE-A91C-D2881AC60B90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95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0F1E53-3F85-42AB-95B2-F9A38D7B5B70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90BC14-74F9-4BB0-B784-48FD36EE2EB2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22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B264C2-450F-424C-984E-A658AC49FC0F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56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BA246D-34C2-4F1A-B88A-ED2CC87378C3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49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C5A981-351C-4E1B-BB26-47128740902E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23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11994"/>
            <a:ext cx="1778000" cy="3802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11994"/>
            <a:ext cx="5181600" cy="3802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F716C3-7A71-42B9-BA22-00CF75E796AA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i="1" dirty="0">
              <a:solidFill>
                <a:srgbClr val="0000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9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348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4" y="1913335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348615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322785"/>
            <a:ext cx="8226425" cy="381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760810"/>
            <a:ext cx="8226425" cy="582215"/>
          </a:xfrm>
        </p:spPr>
        <p:txBody>
          <a:bodyPr/>
          <a:lstStyle>
            <a:lvl1pPr algn="ctr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183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48144A-51BA-489C-9DCB-97074769AC4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9729156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25EFA5-0E19-4B4E-B27D-EFAD7E6A3D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838723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389460"/>
            <a:ext cx="3478212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89460"/>
            <a:ext cx="3479800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E864B3-722F-4F7F-9684-B0C28B90D7BB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309220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F8ED13-94BE-41C9-B6A4-5A5B43442C78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98319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  <p:transition spd="slow" advClick="0" advTm="15000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1B9ECF-9518-43E7-8E33-E294C4A465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61800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7955FA-642C-432E-8782-E6F4E63710E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258257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D4600F-F41B-48C5-9930-625A2B7B961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044827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47ED86-198A-47DA-91CF-B9311E99192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072681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A57182-F7DC-41B3-A0ED-C01FE5BBB416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1837450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8410"/>
            <a:ext cx="17780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8410"/>
            <a:ext cx="51816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87E2F1-DE3E-4720-B239-7C495892D5C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354319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171C5C72-A9C3-475A-BE43-B1BF0C21CA97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D4762D7E-D17C-4552-A7E6-B80562A97044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101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82E295EC-06C1-4271-A0C0-2B469FAFC505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092537B0-2529-440A-9CD1-C37620E4AF62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012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627B2B90-4BCC-496D-96AC-401812DAA5B6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F682B4A8-872B-4C7C-BDB0-DF17CED31896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867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20231EE2-BF5A-4B13-83DA-32596833E01F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C692745F-62A1-4CE4-9D42-F4A9605213D5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1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INDIANA UNIVERSITY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  <p:transition spd="slow" advClick="0" advTm="15000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31CC7C2D-DF89-4280-A54A-9AA2D69DEE0B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D52E18C3-71A0-41C0-AFE5-2F4E88ED5E23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44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94975898-4C13-4BBD-AF9B-4344F2E3BBFA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BA15F8BC-6BDD-4015-AFDD-5DAFBEFBF483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12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EE2A1B38-0B6C-4C57-AA5F-1B161C105775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A852D38A-D9FD-4CD5-9820-88E4116F9464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93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39EBD455-6FBB-40C2-97B7-3B753F2EC496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AEAC8CBB-88CB-4E2B-B875-9116B5935E8E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78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8C27A620-67EE-4D22-A2FD-D458E9C6BC4C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DAC29C79-22CD-4300-BBD0-0EFADCC371A7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04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C86402C3-5D72-4414-AECA-06F4C0FEBBB9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639E3404-3051-42DA-9818-E843E166C8D8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876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6EA7523B-91B7-4EA3-AC3D-4E933557E116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21585343-7B1B-4A5B-AEC2-946C199C3987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014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/>
        </p:nvSpPr>
        <p:spPr bwMode="auto">
          <a:xfrm>
            <a:off x="0" y="0"/>
            <a:ext cx="9144000" cy="348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>
            <a:off x="2106614" y="1913335"/>
            <a:ext cx="490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0" y="3486150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322785"/>
            <a:ext cx="8226425" cy="381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760810"/>
            <a:ext cx="8226425" cy="582215"/>
          </a:xfrm>
        </p:spPr>
        <p:txBody>
          <a:bodyPr/>
          <a:lstStyle>
            <a:lvl1pPr algn="ctr">
              <a:defRPr sz="31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767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48144A-51BA-489C-9DCB-97074769AC4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520834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25EFA5-0E19-4B4E-B27D-EFAD7E6A3D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04384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31042" y="4235585"/>
            <a:ext cx="3372874" cy="922081"/>
            <a:chOff x="631042" y="4235585"/>
            <a:chExt cx="3372874" cy="92208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4" name="Picture 13" descr="indianauniversity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  <p:transition spd="slow" advClick="0" advTm="15000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5588" y="1389460"/>
            <a:ext cx="3478212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89460"/>
            <a:ext cx="3479800" cy="30289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E864B3-722F-4F7F-9684-B0C28B90D7BB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1338451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F8ED13-94BE-41C9-B6A4-5A5B43442C78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724379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1B9ECF-9518-43E7-8E33-E294C4A46569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102704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7955FA-642C-432E-8782-E6F4E63710E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42047413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D4600F-F41B-48C5-9930-625A2B7B961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28205222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47ED86-198A-47DA-91CF-B9311E991923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12900330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A57182-F7DC-41B3-A0ED-C01FE5BBB416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718891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08410"/>
            <a:ext cx="177800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8410"/>
            <a:ext cx="518160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87E2F1-DE3E-4720-B239-7C495892D5CD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 i="1"/>
          </a:p>
        </p:txBody>
      </p:sp>
    </p:spTree>
    <p:extLst>
      <p:ext uri="{BB962C8B-B14F-4D97-AF65-F5344CB8AC3E}">
        <p14:creationId xmlns:p14="http://schemas.microsoft.com/office/powerpoint/2010/main" val="35553778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171C5C72-A9C3-475A-BE43-B1BF0C21CA97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D4762D7E-D17C-4552-A7E6-B80562A97044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02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82E295EC-06C1-4271-A0C0-2B469FAFC505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 dirty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defTabSz="685800">
              <a:defRPr/>
            </a:pPr>
            <a:fld id="{092537B0-2529-440A-9CD1-C37620E4AF62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ransition spd="slow" advClick="0" advTm="15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b="1" i="0" u="none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b="0" i="0" u="none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685800">
              <a:defRPr/>
            </a:pPr>
            <a:fld id="{2E09FBF9-C14C-419A-9162-EC519FA57496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i="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685800">
              <a:defRPr/>
            </a:pPr>
            <a:fld id="{CA91EF35-6C54-4CF3-9C30-A1FFBE442FFE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5" r:id="rId1"/>
    <p:sldLayoutId id="2147493576" r:id="rId2"/>
    <p:sldLayoutId id="2147493577" r:id="rId3"/>
    <p:sldLayoutId id="2147493578" r:id="rId4"/>
    <p:sldLayoutId id="2147493579" r:id="rId5"/>
    <p:sldLayoutId id="2147493580" r:id="rId6"/>
    <p:sldLayoutId id="2147493581" r:id="rId7"/>
    <p:sldLayoutId id="2147493582" r:id="rId8"/>
    <p:sldLayoutId id="2147493583" r:id="rId9"/>
    <p:sldLayoutId id="2147493584" r:id="rId10"/>
    <p:sldLayoutId id="21474935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608410"/>
            <a:ext cx="7110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389460"/>
            <a:ext cx="7110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143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391BCC-526E-420D-8016-436ED5A68F65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143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/>
          </a:p>
        </p:txBody>
      </p:sp>
      <p:sp>
        <p:nvSpPr>
          <p:cNvPr id="9223" name="Line 36"/>
          <p:cNvSpPr>
            <a:spLocks noChangeShapeType="1"/>
          </p:cNvSpPr>
          <p:nvPr/>
        </p:nvSpPr>
        <p:spPr bwMode="auto">
          <a:xfrm>
            <a:off x="0" y="33218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4" name="Line 37"/>
          <p:cNvSpPr>
            <a:spLocks noChangeShapeType="1"/>
          </p:cNvSpPr>
          <p:nvPr/>
        </p:nvSpPr>
        <p:spPr bwMode="auto">
          <a:xfrm>
            <a:off x="0" y="4617244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225" name="Picture 40" descr="iu_h_w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345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1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7" r:id="rId1"/>
    <p:sldLayoutId id="2147493588" r:id="rId2"/>
    <p:sldLayoutId id="2147493589" r:id="rId3"/>
    <p:sldLayoutId id="2147493590" r:id="rId4"/>
    <p:sldLayoutId id="2147493591" r:id="rId5"/>
    <p:sldLayoutId id="2147493592" r:id="rId6"/>
    <p:sldLayoutId id="2147493593" r:id="rId7"/>
    <p:sldLayoutId id="2147493594" r:id="rId8"/>
    <p:sldLayoutId id="2147493595" r:id="rId9"/>
    <p:sldLayoutId id="2147493596" r:id="rId10"/>
    <p:sldLayoutId id="214749359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4CED676-F4C2-488C-AE69-5103693CF2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0AC2BD8-36A7-496E-9FA0-164B99D59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9" r:id="rId1"/>
    <p:sldLayoutId id="2147493600" r:id="rId2"/>
    <p:sldLayoutId id="2147493601" r:id="rId3"/>
    <p:sldLayoutId id="2147493602" r:id="rId4"/>
    <p:sldLayoutId id="2147493603" r:id="rId5"/>
    <p:sldLayoutId id="2147493604" r:id="rId6"/>
    <p:sldLayoutId id="2147493605" r:id="rId7"/>
    <p:sldLayoutId id="2147493606" r:id="rId8"/>
    <p:sldLayoutId id="2147493607" r:id="rId9"/>
    <p:sldLayoutId id="2147493608" r:id="rId10"/>
    <p:sldLayoutId id="214749360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89311F-23BE-4142-B1F4-E5A72B9BF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448F7F2-6432-4DB6-AE66-17212B56D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1" r:id="rId1"/>
    <p:sldLayoutId id="2147493612" r:id="rId2"/>
    <p:sldLayoutId id="2147493613" r:id="rId3"/>
    <p:sldLayoutId id="2147493614" r:id="rId4"/>
    <p:sldLayoutId id="2147493615" r:id="rId5"/>
    <p:sldLayoutId id="2147493616" r:id="rId6"/>
    <p:sldLayoutId id="2147493617" r:id="rId7"/>
    <p:sldLayoutId id="2147493618" r:id="rId8"/>
    <p:sldLayoutId id="2147493619" r:id="rId9"/>
    <p:sldLayoutId id="2147493620" r:id="rId10"/>
    <p:sldLayoutId id="21474936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608410"/>
            <a:ext cx="7110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389460"/>
            <a:ext cx="7110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143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391BCC-526E-420D-8016-436ED5A68F65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143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/>
          </a:p>
        </p:txBody>
      </p:sp>
      <p:sp>
        <p:nvSpPr>
          <p:cNvPr id="9223" name="Line 36"/>
          <p:cNvSpPr>
            <a:spLocks noChangeShapeType="1"/>
          </p:cNvSpPr>
          <p:nvPr/>
        </p:nvSpPr>
        <p:spPr bwMode="auto">
          <a:xfrm>
            <a:off x="0" y="33218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4" name="Line 37"/>
          <p:cNvSpPr>
            <a:spLocks noChangeShapeType="1"/>
          </p:cNvSpPr>
          <p:nvPr/>
        </p:nvSpPr>
        <p:spPr bwMode="auto">
          <a:xfrm>
            <a:off x="0" y="4617244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225" name="Picture 40" descr="iu_h_w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345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61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9" r:id="rId1"/>
    <p:sldLayoutId id="2147493480" r:id="rId2"/>
    <p:sldLayoutId id="2147493481" r:id="rId3"/>
    <p:sldLayoutId id="2147493482" r:id="rId4"/>
    <p:sldLayoutId id="2147493483" r:id="rId5"/>
    <p:sldLayoutId id="2147493484" r:id="rId6"/>
    <p:sldLayoutId id="2147493485" r:id="rId7"/>
    <p:sldLayoutId id="2147493486" r:id="rId8"/>
    <p:sldLayoutId id="2147493487" r:id="rId9"/>
    <p:sldLayoutId id="2147493488" r:id="rId10"/>
    <p:sldLayoutId id="2147493489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608410"/>
            <a:ext cx="7110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389460"/>
            <a:ext cx="7110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143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000000"/>
                </a:solidFill>
                <a:latin typeface="Arial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E4AAE15-C39A-4DE9-B0C9-36149ABBFA7E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143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 dirty="0">
                <a:solidFill>
                  <a:srgbClr val="000000"/>
                </a:solidFill>
                <a:latin typeface="Arial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/>
          </a:p>
        </p:txBody>
      </p:sp>
      <p:sp>
        <p:nvSpPr>
          <p:cNvPr id="3079" name="Line 37"/>
          <p:cNvSpPr>
            <a:spLocks noChangeShapeType="1"/>
          </p:cNvSpPr>
          <p:nvPr/>
        </p:nvSpPr>
        <p:spPr bwMode="auto">
          <a:xfrm>
            <a:off x="0" y="4617244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080" name="Picture 40" descr="iu_h_w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345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0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1" r:id="rId1"/>
    <p:sldLayoutId id="2147493492" r:id="rId2"/>
    <p:sldLayoutId id="2147493493" r:id="rId3"/>
    <p:sldLayoutId id="2147493494" r:id="rId4"/>
    <p:sldLayoutId id="2147493495" r:id="rId5"/>
    <p:sldLayoutId id="2147493496" r:id="rId6"/>
    <p:sldLayoutId id="2147493497" r:id="rId7"/>
    <p:sldLayoutId id="2147493498" r:id="rId8"/>
    <p:sldLayoutId id="2147493499" r:id="rId9"/>
    <p:sldLayoutId id="2147493500" r:id="rId10"/>
    <p:sldLayoutId id="214749350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711994"/>
            <a:ext cx="7110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485900"/>
            <a:ext cx="7110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11"/>
          <p:cNvSpPr>
            <a:spLocks noChangeArrowheads="1"/>
          </p:cNvSpPr>
          <p:nvPr userDrawn="1"/>
        </p:nvSpPr>
        <p:spPr bwMode="auto">
          <a:xfrm>
            <a:off x="0" y="5086350"/>
            <a:ext cx="9150350" cy="61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4686300"/>
            <a:ext cx="1600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B0B2B4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EE2A92-6634-4BD1-B764-AA9031E89F65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4686300"/>
            <a:ext cx="4953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 dirty="0">
                <a:solidFill>
                  <a:srgbClr val="B0B2B4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/>
          </a:p>
        </p:txBody>
      </p:sp>
      <p:sp>
        <p:nvSpPr>
          <p:cNvPr id="6151" name="Rectangle 29"/>
          <p:cNvSpPr>
            <a:spLocks noChangeArrowheads="1"/>
          </p:cNvSpPr>
          <p:nvPr userDrawn="1"/>
        </p:nvSpPr>
        <p:spPr bwMode="auto">
          <a:xfrm>
            <a:off x="0" y="1"/>
            <a:ext cx="9150350" cy="603647"/>
          </a:xfrm>
          <a:prstGeom prst="rect">
            <a:avLst/>
          </a:prstGeom>
          <a:solidFill>
            <a:srgbClr val="7D11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104" name="Picture 33" descr="iuwide_psd_wh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03585"/>
            <a:ext cx="16764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28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3" r:id="rId1"/>
    <p:sldLayoutId id="2147493504" r:id="rId2"/>
    <p:sldLayoutId id="2147493505" r:id="rId3"/>
    <p:sldLayoutId id="2147493506" r:id="rId4"/>
    <p:sldLayoutId id="2147493507" r:id="rId5"/>
    <p:sldLayoutId id="2147493508" r:id="rId6"/>
    <p:sldLayoutId id="2147493509" r:id="rId7"/>
    <p:sldLayoutId id="2147493510" r:id="rId8"/>
    <p:sldLayoutId id="2147493511" r:id="rId9"/>
    <p:sldLayoutId id="2147493512" r:id="rId10"/>
    <p:sldLayoutId id="214749351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608410"/>
            <a:ext cx="7110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389460"/>
            <a:ext cx="7110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143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391BCC-526E-420D-8016-436ED5A68F65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143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/>
          </a:p>
        </p:txBody>
      </p:sp>
      <p:sp>
        <p:nvSpPr>
          <p:cNvPr id="7175" name="Line 36"/>
          <p:cNvSpPr>
            <a:spLocks noChangeShapeType="1"/>
          </p:cNvSpPr>
          <p:nvPr/>
        </p:nvSpPr>
        <p:spPr bwMode="auto">
          <a:xfrm>
            <a:off x="0" y="33218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6" name="Line 37"/>
          <p:cNvSpPr>
            <a:spLocks noChangeShapeType="1"/>
          </p:cNvSpPr>
          <p:nvPr/>
        </p:nvSpPr>
        <p:spPr bwMode="auto">
          <a:xfrm>
            <a:off x="0" y="4617244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177" name="Picture 40" descr="iu_h_w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345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3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5" r:id="rId1"/>
    <p:sldLayoutId id="2147493516" r:id="rId2"/>
    <p:sldLayoutId id="2147493517" r:id="rId3"/>
    <p:sldLayoutId id="2147493518" r:id="rId4"/>
    <p:sldLayoutId id="2147493519" r:id="rId5"/>
    <p:sldLayoutId id="2147493520" r:id="rId6"/>
    <p:sldLayoutId id="2147493521" r:id="rId7"/>
    <p:sldLayoutId id="2147493522" r:id="rId8"/>
    <p:sldLayoutId id="2147493523" r:id="rId9"/>
    <p:sldLayoutId id="2147493524" r:id="rId10"/>
    <p:sldLayoutId id="214749352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711994"/>
            <a:ext cx="7110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485900"/>
            <a:ext cx="7110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11"/>
          <p:cNvSpPr>
            <a:spLocks noChangeArrowheads="1"/>
          </p:cNvSpPr>
          <p:nvPr userDrawn="1"/>
        </p:nvSpPr>
        <p:spPr bwMode="auto">
          <a:xfrm>
            <a:off x="0" y="5086350"/>
            <a:ext cx="9150350" cy="61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4686300"/>
            <a:ext cx="16002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B0B2B4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EE2A92-6634-4BD1-B764-AA9031E89F65}" type="datetime1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11/8/2017</a:t>
            </a:fld>
            <a:endParaRPr lang="en-US" sz="105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4686300"/>
            <a:ext cx="4953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 dirty="0">
                <a:solidFill>
                  <a:srgbClr val="B0B2B4"/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footer: View menu/Header and Footer</a:t>
            </a:r>
            <a:endParaRPr lang="en-US" sz="1050"/>
          </a:p>
        </p:txBody>
      </p:sp>
      <p:sp>
        <p:nvSpPr>
          <p:cNvPr id="6151" name="Rectangle 29"/>
          <p:cNvSpPr>
            <a:spLocks noChangeArrowheads="1"/>
          </p:cNvSpPr>
          <p:nvPr userDrawn="1"/>
        </p:nvSpPr>
        <p:spPr bwMode="auto">
          <a:xfrm>
            <a:off x="0" y="1"/>
            <a:ext cx="9150350" cy="603647"/>
          </a:xfrm>
          <a:prstGeom prst="rect">
            <a:avLst/>
          </a:prstGeom>
          <a:solidFill>
            <a:srgbClr val="7D11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104" name="Picture 33" descr="iuwide_psd_wh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03585"/>
            <a:ext cx="16764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1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7" r:id="rId1"/>
    <p:sldLayoutId id="2147493528" r:id="rId2"/>
    <p:sldLayoutId id="2147493529" r:id="rId3"/>
    <p:sldLayoutId id="2147493530" r:id="rId4"/>
    <p:sldLayoutId id="2147493531" r:id="rId5"/>
    <p:sldLayoutId id="2147493532" r:id="rId6"/>
    <p:sldLayoutId id="2147493533" r:id="rId7"/>
    <p:sldLayoutId id="2147493534" r:id="rId8"/>
    <p:sldLayoutId id="2147493535" r:id="rId9"/>
    <p:sldLayoutId id="2147493536" r:id="rId10"/>
    <p:sldLayoutId id="214749353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  <a:cs typeface="ＭＳ Ｐゴシック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608410"/>
            <a:ext cx="7110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389460"/>
            <a:ext cx="7110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143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391BCC-526E-420D-8016-436ED5A68F65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143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/>
          </a:p>
        </p:txBody>
      </p:sp>
      <p:sp>
        <p:nvSpPr>
          <p:cNvPr id="7175" name="Line 36"/>
          <p:cNvSpPr>
            <a:spLocks noChangeShapeType="1"/>
          </p:cNvSpPr>
          <p:nvPr/>
        </p:nvSpPr>
        <p:spPr bwMode="auto">
          <a:xfrm>
            <a:off x="0" y="33218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6" name="Line 37"/>
          <p:cNvSpPr>
            <a:spLocks noChangeShapeType="1"/>
          </p:cNvSpPr>
          <p:nvPr/>
        </p:nvSpPr>
        <p:spPr bwMode="auto">
          <a:xfrm>
            <a:off x="0" y="4617244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177" name="Picture 40" descr="iu_h_w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345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6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9" r:id="rId1"/>
    <p:sldLayoutId id="2147493540" r:id="rId2"/>
    <p:sldLayoutId id="2147493541" r:id="rId3"/>
    <p:sldLayoutId id="2147493542" r:id="rId4"/>
    <p:sldLayoutId id="2147493543" r:id="rId5"/>
    <p:sldLayoutId id="2147493544" r:id="rId6"/>
    <p:sldLayoutId id="2147493545" r:id="rId7"/>
    <p:sldLayoutId id="2147493546" r:id="rId8"/>
    <p:sldLayoutId id="2147493547" r:id="rId9"/>
    <p:sldLayoutId id="2147493548" r:id="rId10"/>
    <p:sldLayoutId id="2147493549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685800">
              <a:defRPr/>
            </a:pPr>
            <a:fld id="{2E09FBF9-C14C-419A-9162-EC519FA57496}" type="datetimeFigureOut">
              <a:rPr lang="en-US" smtClean="0"/>
              <a:pPr defTabSz="685800">
                <a:defRPr/>
              </a:pPr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i="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685800">
              <a:defRPr/>
            </a:pPr>
            <a:fld id="{CA91EF35-6C54-4CF3-9C30-A1FFBE442FFE}" type="slidenum">
              <a:rPr lang="en-US" smtClean="0"/>
              <a:pPr defTabSz="6858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1" r:id="rId1"/>
    <p:sldLayoutId id="2147493552" r:id="rId2"/>
    <p:sldLayoutId id="2147493553" r:id="rId3"/>
    <p:sldLayoutId id="2147493554" r:id="rId4"/>
    <p:sldLayoutId id="2147493555" r:id="rId5"/>
    <p:sldLayoutId id="2147493556" r:id="rId6"/>
    <p:sldLayoutId id="2147493557" r:id="rId7"/>
    <p:sldLayoutId id="2147493558" r:id="rId8"/>
    <p:sldLayoutId id="2147493559" r:id="rId9"/>
    <p:sldLayoutId id="2147493560" r:id="rId10"/>
    <p:sldLayoutId id="21474935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9"/>
          <p:cNvSpPr>
            <a:spLocks noChangeArrowheads="1"/>
          </p:cNvSpPr>
          <p:nvPr/>
        </p:nvSpPr>
        <p:spPr bwMode="auto">
          <a:xfrm>
            <a:off x="0" y="4629150"/>
            <a:ext cx="9144000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608410"/>
            <a:ext cx="71104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5588" y="1389460"/>
            <a:ext cx="71104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1143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391BCC-526E-420D-8016-436ED5A68F65}" type="datetime4">
              <a:rPr lang="en-US" smtClean="0"/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November 8, 2017</a:t>
            </a:fld>
            <a:endParaRPr lang="en-US" sz="1050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1143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Customize header: View menu/Header and Footer</a:t>
            </a:r>
            <a:endParaRPr lang="en-US" sz="1050"/>
          </a:p>
        </p:txBody>
      </p:sp>
      <p:sp>
        <p:nvSpPr>
          <p:cNvPr id="7175" name="Line 36"/>
          <p:cNvSpPr>
            <a:spLocks noChangeShapeType="1"/>
          </p:cNvSpPr>
          <p:nvPr/>
        </p:nvSpPr>
        <p:spPr bwMode="auto">
          <a:xfrm>
            <a:off x="0" y="33218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6" name="Line 37"/>
          <p:cNvSpPr>
            <a:spLocks noChangeShapeType="1"/>
          </p:cNvSpPr>
          <p:nvPr/>
        </p:nvSpPr>
        <p:spPr bwMode="auto">
          <a:xfrm>
            <a:off x="0" y="4617244"/>
            <a:ext cx="9144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177" name="Picture 40" descr="iu_h_w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4345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0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3" r:id="rId1"/>
    <p:sldLayoutId id="2147493564" r:id="rId2"/>
    <p:sldLayoutId id="2147493565" r:id="rId3"/>
    <p:sldLayoutId id="2147493566" r:id="rId4"/>
    <p:sldLayoutId id="2147493567" r:id="rId5"/>
    <p:sldLayoutId id="2147493568" r:id="rId6"/>
    <p:sldLayoutId id="2147493569" r:id="rId7"/>
    <p:sldLayoutId id="2147493570" r:id="rId8"/>
    <p:sldLayoutId id="2147493571" r:id="rId9"/>
    <p:sldLayoutId id="2147493572" r:id="rId10"/>
    <p:sldLayoutId id="214749357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55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IU School of Education Faculty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April 21,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7403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ctrTitle" idx="4294967295"/>
          </p:nvPr>
        </p:nvSpPr>
        <p:spPr>
          <a:xfrm>
            <a:off x="1600200" y="0"/>
            <a:ext cx="5829300" cy="1102519"/>
          </a:xfrm>
        </p:spPr>
        <p:txBody>
          <a:bodyPr/>
          <a:lstStyle/>
          <a:p>
            <a:pPr algn="ctr"/>
            <a:r>
              <a:rPr lang="en-US" altLang="en-US" sz="3000" b="0"/>
              <a:t>IUPUI Admissions</a:t>
            </a:r>
          </a:p>
        </p:txBody>
      </p:sp>
      <p:graphicFrame>
        <p:nvGraphicFramePr>
          <p:cNvPr id="119811" name="Chart 4"/>
          <p:cNvGraphicFramePr>
            <a:graphicFrameLocks/>
          </p:cNvGraphicFramePr>
          <p:nvPr/>
        </p:nvGraphicFramePr>
        <p:xfrm>
          <a:off x="1457326" y="821531"/>
          <a:ext cx="6184106" cy="3606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art" r:id="rId3" imgW="8254699" imgH="4816257" progId="Excel.Chart.8">
                  <p:embed/>
                </p:oleObj>
              </mc:Choice>
              <mc:Fallback>
                <p:oleObj name="Chart" r:id="rId3" imgW="8254699" imgH="4816257" progId="Excel.Chart.8">
                  <p:embed/>
                  <p:pic>
                    <p:nvPicPr>
                      <p:cNvPr id="119811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6" y="821531"/>
                        <a:ext cx="6184106" cy="3606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8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solidFill>
                  <a:srgbClr val="B0B2B4"/>
                </a:solidFill>
              </a:rPr>
              <a:t>Spring Faculty Meeting</a:t>
            </a:r>
            <a:endParaRPr lang="en-US" altLang="en-US" sz="1050" i="1" dirty="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8991" y="683419"/>
            <a:ext cx="5657850" cy="602456"/>
          </a:xfrm>
        </p:spPr>
        <p:txBody>
          <a:bodyPr/>
          <a:lstStyle/>
          <a:p>
            <a:pPr eaLnBrk="1" hangingPunct="1"/>
            <a:r>
              <a:rPr lang="en-US" altLang="en-US" smtClean="0"/>
              <a:t>IUPUI Undergraduate Credit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0700" y="1768079"/>
            <a:ext cx="1943100" cy="1500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9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tends based on spring credit hours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9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Approximate 8% increase in spring credit hours from 2014 to 2017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9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120837" name="Chart 6"/>
          <p:cNvGraphicFramePr>
            <a:graphicFrameLocks/>
          </p:cNvGraphicFramePr>
          <p:nvPr/>
        </p:nvGraphicFramePr>
        <p:xfrm>
          <a:off x="1390650" y="1447801"/>
          <a:ext cx="4248150" cy="211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4" imgW="5669771" imgH="2828789" progId="Excel.Chart.8">
                  <p:embed/>
                </p:oleObj>
              </mc:Choice>
              <mc:Fallback>
                <p:oleObj name="Chart" r:id="rId4" imgW="5669771" imgH="2828789" progId="Excel.Chart.8">
                  <p:embed/>
                  <p:pic>
                    <p:nvPicPr>
                      <p:cNvPr id="120837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447801"/>
                        <a:ext cx="4248150" cy="2118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8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IUPUI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57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Graduate Enrollment </a:t>
            </a:r>
          </a:p>
        </p:txBody>
      </p:sp>
    </p:spTree>
    <p:extLst>
      <p:ext uri="{BB962C8B-B14F-4D97-AF65-F5344CB8AC3E}">
        <p14:creationId xmlns:p14="http://schemas.microsoft.com/office/powerpoint/2010/main" val="13464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00" dirty="0">
                <a:solidFill>
                  <a:srgbClr val="B0B2B4"/>
                </a:solidFill>
              </a:rPr>
              <a:t>Spring Faculty Meeting</a:t>
            </a:r>
            <a:endParaRPr lang="en-US" altLang="en-US" sz="1050" i="1" dirty="0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14351"/>
            <a:ext cx="5332810" cy="602456"/>
          </a:xfrm>
        </p:spPr>
        <p:txBody>
          <a:bodyPr/>
          <a:lstStyle/>
          <a:p>
            <a:pPr eaLnBrk="1" hangingPunct="1"/>
            <a:r>
              <a:rPr lang="en-US" altLang="en-US" smtClean="0"/>
              <a:t>IUPUI Graduate Credit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2150" y="1549003"/>
            <a:ext cx="1943100" cy="20544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tends based on spring credit hours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doctoral research hours        have increased from 9% of total graduate credit hours in spring 2013 to 19% in spring 2017 </a:t>
            </a:r>
            <a:endParaRPr lang="en-US" sz="900" i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900" b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 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129029" name="Chart 6"/>
          <p:cNvGraphicFramePr>
            <a:graphicFrameLocks/>
          </p:cNvGraphicFramePr>
          <p:nvPr/>
        </p:nvGraphicFramePr>
        <p:xfrm>
          <a:off x="1447800" y="1089423"/>
          <a:ext cx="4191000" cy="329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hart" r:id="rId4" imgW="5596613" imgH="4395597" progId="Excel.Chart.8">
                  <p:embed/>
                </p:oleObj>
              </mc:Choice>
              <mc:Fallback>
                <p:oleObj name="Chart" r:id="rId4" imgW="5596613" imgH="4395597" progId="Excel.Chart.8">
                  <p:embed/>
                  <p:pic>
                    <p:nvPicPr>
                      <p:cNvPr id="129029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89423"/>
                        <a:ext cx="4191000" cy="3292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9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</a:t>
            </a:r>
            <a:r>
              <a:rPr lang="en-US" dirty="0" smtClean="0"/>
              <a:t>UPUI</a:t>
            </a:r>
            <a:endParaRPr lang="en-US" dirty="0"/>
          </a:p>
        </p:txBody>
      </p:sp>
      <p:sp>
        <p:nvSpPr>
          <p:cNvPr id="132099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Graduate Enrollment by Ethnicity </a:t>
            </a:r>
          </a:p>
        </p:txBody>
      </p:sp>
    </p:spTree>
    <p:extLst>
      <p:ext uri="{BB962C8B-B14F-4D97-AF65-F5344CB8AC3E}">
        <p14:creationId xmlns:p14="http://schemas.microsoft.com/office/powerpoint/2010/main" val="6032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14450" y="457201"/>
          <a:ext cx="6515100" cy="41783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324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IUPUI</a:t>
                      </a:r>
                      <a:r>
                        <a:rPr lang="en-US" sz="1800" b="1" baseline="0" dirty="0" smtClean="0"/>
                        <a:t> Graduate Enrollment by Ethnicity</a:t>
                      </a:r>
                      <a:endParaRPr lang="en-US" sz="1800" b="1" dirty="0"/>
                    </a:p>
                  </a:txBody>
                  <a:tcPr marL="68580" marR="68580" marT="34290" marB="34290">
                    <a:solidFill>
                      <a:srgbClr val="7D110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681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Academic Year 2012-2013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Academic Year </a:t>
                      </a:r>
                    </a:p>
                    <a:p>
                      <a:pPr algn="ctr"/>
                      <a:r>
                        <a:rPr lang="en-US" sz="1100" b="1" dirty="0" smtClean="0"/>
                        <a:t>2013-2014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Academic</a:t>
                      </a:r>
                      <a:r>
                        <a:rPr lang="en-US" sz="1100" b="1" baseline="0" dirty="0" smtClean="0"/>
                        <a:t> Year 2014-2015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Academic Year</a:t>
                      </a:r>
                    </a:p>
                    <a:p>
                      <a:pPr algn="ctr"/>
                      <a:r>
                        <a:rPr lang="en-US" sz="1100" b="1" dirty="0" smtClean="0"/>
                        <a:t>2015-2016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American Indian/</a:t>
                      </a:r>
                      <a:r>
                        <a:rPr lang="en-US" sz="1100" b="1" baseline="0" dirty="0" smtClean="0"/>
                        <a:t> Alaska Native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Asian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Black/African</a:t>
                      </a:r>
                      <a:r>
                        <a:rPr lang="en-US" sz="1100" b="1" baseline="0" dirty="0" smtClean="0"/>
                        <a:t> American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65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71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Hispanic/Latino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Native Hawaiian/ Pacific Islander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Non-US Citizen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Two or</a:t>
                      </a:r>
                      <a:r>
                        <a:rPr lang="en-US" sz="1100" b="1" baseline="0" dirty="0" smtClean="0"/>
                        <a:t> More Races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9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Unspecified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9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White</a:t>
                      </a:r>
                      <a:endParaRPr lang="en-US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394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336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336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339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4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</a:t>
            </a:r>
            <a:r>
              <a:rPr lang="en-US" dirty="0" smtClean="0"/>
              <a:t>UPUI</a:t>
            </a:r>
            <a:endParaRPr lang="en-US" dirty="0"/>
          </a:p>
        </p:txBody>
      </p:sp>
      <p:sp>
        <p:nvSpPr>
          <p:cNvPr id="13517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Undergraduate Enrollment by Ethnicity </a:t>
            </a:r>
          </a:p>
        </p:txBody>
      </p:sp>
    </p:spTree>
    <p:extLst>
      <p:ext uri="{BB962C8B-B14F-4D97-AF65-F5344CB8AC3E}">
        <p14:creationId xmlns:p14="http://schemas.microsoft.com/office/powerpoint/2010/main" val="23061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750" y="400050"/>
          <a:ext cx="6229350" cy="42868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5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IUPUI </a:t>
                      </a:r>
                      <a:r>
                        <a:rPr lang="en-US" sz="1800" b="1" baseline="0" dirty="0" smtClean="0"/>
                        <a:t> Undergraduate Enrollment by Ethnicity</a:t>
                      </a:r>
                      <a:endParaRPr lang="en-US" sz="1800" b="1" dirty="0" smtClean="0"/>
                    </a:p>
                    <a:p>
                      <a:endParaRPr lang="en-US" sz="1400" b="0" dirty="0"/>
                    </a:p>
                  </a:txBody>
                  <a:tcPr marL="68580" marR="68580" marT="34291" marB="34291">
                    <a:solidFill>
                      <a:srgbClr val="7D110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9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Academic Year 2012-2013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Academic Year </a:t>
                      </a:r>
                    </a:p>
                    <a:p>
                      <a:pPr algn="ctr"/>
                      <a:r>
                        <a:rPr lang="en-US" sz="1100" b="1" dirty="0" smtClean="0"/>
                        <a:t>2013-2014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Academic</a:t>
                      </a:r>
                      <a:r>
                        <a:rPr lang="en-US" sz="1100" b="1" baseline="0" dirty="0" smtClean="0"/>
                        <a:t> Year 2014-2015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Academic Year</a:t>
                      </a:r>
                    </a:p>
                    <a:p>
                      <a:pPr algn="ctr"/>
                      <a:r>
                        <a:rPr lang="en-US" sz="1100" b="1" dirty="0" smtClean="0"/>
                        <a:t>2015-2016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American Indian/</a:t>
                      </a:r>
                      <a:r>
                        <a:rPr lang="en-US" sz="1100" b="1" baseline="0" dirty="0" smtClean="0"/>
                        <a:t> Alaska Native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83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Asian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Black/African</a:t>
                      </a:r>
                      <a:r>
                        <a:rPr lang="en-US" sz="1100" b="1" baseline="0" dirty="0" smtClean="0"/>
                        <a:t> American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44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48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83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Hispanic/Latino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32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42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Native Hawaiian/ Pacific Islander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83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Non-US Citizen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83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Two or</a:t>
                      </a:r>
                      <a:r>
                        <a:rPr lang="en-US" sz="1100" b="1" baseline="0" dirty="0" smtClean="0"/>
                        <a:t> More Races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83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Unspecified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83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White</a:t>
                      </a:r>
                      <a:endParaRPr lang="en-US" sz="1100" b="1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637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541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552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545</a:t>
                      </a:r>
                      <a:endParaRPr lang="en-US" sz="11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6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342900"/>
            <a:ext cx="6132910" cy="8572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D110C"/>
                </a:solidFill>
              </a:rPr>
              <a:t>School of Education - IUPUI</a:t>
            </a:r>
            <a:br>
              <a:rPr lang="en-US" altLang="en-US" smtClean="0">
                <a:solidFill>
                  <a:srgbClr val="7D110C"/>
                </a:solidFill>
              </a:rPr>
            </a:br>
            <a:r>
              <a:rPr lang="en-US" altLang="en-US" smtClean="0">
                <a:solidFill>
                  <a:srgbClr val="7D110C"/>
                </a:solidFill>
              </a:rPr>
              <a:t>Bicentennial Campaign Update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143000"/>
            <a:ext cx="6457950" cy="3371850"/>
          </a:xfrm>
        </p:spPr>
        <p:txBody>
          <a:bodyPr/>
          <a:lstStyle/>
          <a:p>
            <a:pPr marL="0" indent="0" eaLnBrk="1" hangingPunct="1">
              <a:spcAft>
                <a:spcPts val="1350"/>
              </a:spcAft>
              <a:buNone/>
              <a:tabLst>
                <a:tab pos="257175" algn="l"/>
              </a:tabLst>
              <a:defRPr/>
            </a:pPr>
            <a:endParaRPr lang="en-US" sz="150" dirty="0"/>
          </a:p>
          <a:p>
            <a:pPr marL="0" indent="0" eaLnBrk="1" hangingPunct="1">
              <a:spcAft>
                <a:spcPts val="1350"/>
              </a:spcAft>
              <a:buNone/>
              <a:tabLst>
                <a:tab pos="257175" algn="l"/>
              </a:tabLst>
              <a:defRPr/>
            </a:pPr>
            <a:r>
              <a:rPr lang="en-US" dirty="0" smtClean="0"/>
              <a:t>	 </a:t>
            </a:r>
            <a:r>
              <a:rPr lang="en-US" sz="1500" b="1" i="1" u="sng" dirty="0"/>
              <a:t>January 1, 2012 – December 31, 2016</a:t>
            </a:r>
            <a:endParaRPr lang="en-US" sz="1050" b="1" u="sng" dirty="0"/>
          </a:p>
          <a:p>
            <a:pPr marL="342900" lvl="1" indent="0" eaLnBrk="1" hangingPunct="1">
              <a:tabLst>
                <a:tab pos="257175" algn="l"/>
              </a:tabLst>
              <a:defRPr/>
            </a:pPr>
            <a:endParaRPr lang="en-US" sz="750" dirty="0"/>
          </a:p>
          <a:p>
            <a:pPr marL="342900" lvl="1" indent="0" eaLnBrk="1" hangingPunct="1">
              <a:tabLst>
                <a:tab pos="257175" algn="l"/>
              </a:tabLst>
              <a:defRPr/>
            </a:pPr>
            <a:r>
              <a:rPr lang="en-US" sz="1500" dirty="0"/>
              <a:t>School Total: 	$447,514 	GIFTS</a:t>
            </a:r>
          </a:p>
          <a:p>
            <a:pPr marL="1328738" lvl="4" indent="0" eaLnBrk="1" hangingPunct="1">
              <a:buNone/>
              <a:tabLst>
                <a:tab pos="257175" algn="l"/>
              </a:tabLst>
              <a:defRPr/>
            </a:pPr>
            <a:r>
              <a:rPr lang="en-US" b="1" dirty="0" smtClean="0"/>
              <a:t>		</a:t>
            </a:r>
            <a:r>
              <a:rPr lang="en-US" u="sng" dirty="0" smtClean="0"/>
              <a:t>$539,090</a:t>
            </a:r>
            <a:r>
              <a:rPr lang="en-US" dirty="0" smtClean="0"/>
              <a:t>	GRANTS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1328738" lvl="4" indent="0" eaLnBrk="1" hangingPunct="1">
              <a:buNone/>
              <a:tabLst>
                <a:tab pos="257175" algn="l"/>
              </a:tabLst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7D110C"/>
                </a:solidFill>
              </a:rPr>
              <a:t>             </a:t>
            </a:r>
            <a:r>
              <a:rPr lang="en-US" b="1" dirty="0" smtClean="0">
                <a:solidFill>
                  <a:srgbClr val="7D110C"/>
                </a:solidFill>
              </a:rPr>
              <a:t>$986,604 	TOTAL		</a:t>
            </a:r>
            <a:r>
              <a:rPr lang="en-US" b="1" dirty="0" smtClean="0"/>
              <a:t>70.47% to goal 						</a:t>
            </a:r>
            <a:r>
              <a:rPr lang="en-US" sz="1200" b="1" i="1" dirty="0"/>
              <a:t>of $1.4 million</a:t>
            </a:r>
          </a:p>
          <a:p>
            <a:pPr marL="1328738" lvl="4" indent="0" eaLnBrk="1" hangingPunct="1">
              <a:buNone/>
              <a:tabLst>
                <a:tab pos="257175" algn="l"/>
              </a:tabLst>
              <a:defRPr/>
            </a:pPr>
            <a:endParaRPr lang="en-US" b="1" i="1" dirty="0" smtClean="0"/>
          </a:p>
          <a:p>
            <a:pPr marL="600075" lvl="1" indent="-257175" eaLnBrk="1" hangingPunct="1">
              <a:buFont typeface="Wingdings" panose="05000000000000000000" pitchFamily="2" charset="2"/>
              <a:buChar char="v"/>
              <a:tabLst>
                <a:tab pos="257175" algn="l"/>
              </a:tabLst>
              <a:defRPr/>
            </a:pPr>
            <a:r>
              <a:rPr lang="en-US" sz="1500" dirty="0"/>
              <a:t> 60 months or 63% into a 96 month campaign</a:t>
            </a:r>
          </a:p>
          <a:p>
            <a:pPr marL="600075" lvl="1" indent="-257175" eaLnBrk="1" hangingPunct="1">
              <a:buFont typeface="Wingdings" panose="05000000000000000000" pitchFamily="2" charset="2"/>
              <a:buChar char="v"/>
              <a:tabLst>
                <a:tab pos="257175" algn="l"/>
              </a:tabLst>
              <a:defRPr/>
            </a:pPr>
            <a:r>
              <a:rPr lang="en-US" sz="1500" dirty="0"/>
              <a:t> $413,396 to be raised (29.53% of goal)</a:t>
            </a:r>
          </a:p>
          <a:p>
            <a:pPr marL="600075" lvl="1" indent="-257175" eaLnBrk="1" hangingPunct="1">
              <a:buFont typeface="Arial" charset="0"/>
              <a:buChar char="•"/>
              <a:tabLst>
                <a:tab pos="257175" algn="l"/>
              </a:tabLst>
              <a:defRPr/>
            </a:pPr>
            <a:endParaRPr lang="en-US" sz="1500" dirty="0"/>
          </a:p>
          <a:p>
            <a:pPr marL="685800" lvl="1" indent="-342900" eaLnBrk="1" hangingPunct="1">
              <a:buFont typeface="Wingdings" pitchFamily="2" charset="2"/>
              <a:buChar char="§"/>
              <a:tabLst>
                <a:tab pos="257175" algn="l"/>
              </a:tabLst>
              <a:defRPr/>
            </a:pPr>
            <a:endParaRPr lang="en-US" sz="1800" dirty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65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14475" y="800100"/>
          <a:ext cx="6172200" cy="4073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FY 2013</a:t>
                      </a: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FY 2014</a:t>
                      </a:r>
                      <a:endParaRPr lang="en-US" sz="14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FY 2015</a:t>
                      </a:r>
                    </a:p>
                  </a:txBody>
                  <a:tcPr marL="44927" marR="44927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FY 2016</a:t>
                      </a:r>
                    </a:p>
                  </a:txBody>
                  <a:tcPr marL="44927" marR="44927" marT="0" marB="0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aseline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smtClean="0">
                          <a:solidFill>
                            <a:schemeClr val="bg1"/>
                          </a:solidFill>
                          <a:effectLst/>
                        </a:rPr>
                        <a:t>FY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effectLst/>
                        </a:rPr>
                        <a:t>July</a:t>
                      </a:r>
                      <a:r>
                        <a:rPr lang="en-US" sz="1100" baseline="0" smtClean="0">
                          <a:solidFill>
                            <a:schemeClr val="bg1"/>
                          </a:solidFill>
                          <a:effectLst/>
                        </a:rPr>
                        <a:t> 1, 2016 – March 31, 2017</a:t>
                      </a:r>
                      <a:endParaRPr lang="en-US" sz="110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4927" marR="44927" marT="0" marB="0">
                    <a:solidFill>
                      <a:srgbClr val="7D11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Proposal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Numbers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24</a:t>
                      </a:r>
                      <a:endParaRPr lang="en-US" sz="1400" dirty="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927" marR="44927" marT="0" marB="0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Proposal </a:t>
                      </a:r>
                      <a:endParaRPr lang="en-US" sz="1400" kern="1200" dirty="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Dollars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$3,404,199</a:t>
                      </a:r>
                    </a:p>
                  </a:txBody>
                  <a:tcPr marL="44927" marR="44927" marT="0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$2,797,775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$5,225,397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$6,396,771</a:t>
                      </a:r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$17,203,594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Award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Numbers </a:t>
                      </a:r>
                      <a:endParaRPr lang="en-US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4927" marR="44927" marT="0" marB="0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14</a:t>
                      </a: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8683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Award </a:t>
                      </a:r>
                      <a:r>
                        <a:rPr lang="en-US" sz="1400" kern="1200" dirty="0" smtClean="0">
                          <a:effectLst/>
                        </a:rPr>
                        <a:t>Dollars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r>
                        <a:rPr lang="en-US" sz="1000" dirty="0" smtClean="0"/>
                        <a:t>$2,034,375</a:t>
                      </a:r>
                      <a:endParaRPr lang="en-US" sz="1000" dirty="0"/>
                    </a:p>
                  </a:txBody>
                  <a:tcPr marL="44927" marR="44927" marT="0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$1,814,356</a:t>
                      </a:r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$2,239,782</a:t>
                      </a:r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$1,878,068</a:t>
                      </a:r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$2,277,298</a:t>
                      </a:r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8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Expenditure </a:t>
                      </a:r>
                      <a:r>
                        <a:rPr lang="en-US" sz="1400" kern="1200" dirty="0" smtClean="0">
                          <a:effectLst/>
                        </a:rPr>
                        <a:t>Dollars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r>
                        <a:rPr lang="en-US" sz="1000" dirty="0" smtClean="0"/>
                        <a:t>$2,405,701</a:t>
                      </a:r>
                      <a:endParaRPr lang="en-US" sz="1000" dirty="0"/>
                    </a:p>
                  </a:txBody>
                  <a:tcPr marL="44927" marR="44927" marT="0" marB="0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$2,405,733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$1,915,751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$2,075,350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/>
                        <a:t>$1,142,219</a:t>
                      </a:r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Indirect </a:t>
                      </a:r>
                      <a:endParaRPr lang="en-US" sz="1400" kern="1200" dirty="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Dollars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r>
                        <a:rPr lang="en-US" sz="1000" dirty="0" smtClean="0"/>
                        <a:t>$268,602</a:t>
                      </a:r>
                      <a:endParaRPr lang="en-US" sz="1000" dirty="0"/>
                    </a:p>
                  </a:txBody>
                  <a:tcPr marL="44927" marR="44927" marT="0" marB="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$321,459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$280,228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$330,584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$211,876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8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IC as % </a:t>
                      </a:r>
                      <a:endParaRPr lang="en-US" sz="1400" kern="1200" dirty="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of </a:t>
                      </a:r>
                      <a:r>
                        <a:rPr lang="en-US" sz="1400" kern="1200" dirty="0" err="1">
                          <a:effectLst/>
                        </a:rPr>
                        <a:t>Exp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27" marR="44927" marT="0" marB="0" anchor="ctr">
                    <a:solidFill>
                      <a:srgbClr val="7D11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r>
                        <a:rPr lang="en-US" sz="1000" dirty="0" smtClean="0"/>
                        <a:t>11.2%</a:t>
                      </a:r>
                      <a:r>
                        <a:rPr lang="en-US" sz="1000" dirty="0"/>
                        <a:t> </a:t>
                      </a:r>
                    </a:p>
                  </a:txBody>
                  <a:tcPr marL="44927" marR="44927" marT="0" marB="0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13.4%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14.6%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15.9%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18.5%</a:t>
                      </a:r>
                      <a:endParaRPr lang="en-US" sz="1000" dirty="0"/>
                    </a:p>
                  </a:txBody>
                  <a:tcPr marL="52252" marR="52252" marT="26126" marB="26126" anchor="ctr">
                    <a:solidFill>
                      <a:srgbClr val="E6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43075" y="171451"/>
            <a:ext cx="571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Sponsored Research Trends FY13 to FY17</a:t>
            </a:r>
          </a:p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School of Education</a:t>
            </a:r>
            <a:r>
              <a:rPr lang="en-US" sz="9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35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IUPUI</a:t>
            </a:r>
            <a:endParaRPr lang="en-US" sz="9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6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70693"/>
            <a:ext cx="1634676" cy="379183"/>
          </a:xfrm>
        </p:spPr>
        <p:txBody>
          <a:bodyPr/>
          <a:lstStyle/>
          <a:p>
            <a:r>
              <a:rPr lang="en-US" sz="2000" smtClean="0"/>
              <a:t>RANKINGS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" y="0"/>
            <a:ext cx="8426450" cy="65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93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11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9" y="282389"/>
            <a:ext cx="10569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School of Education IUPUI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88" y="2597319"/>
            <a:ext cx="6043109" cy="2459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88" y="0"/>
            <a:ext cx="6043109" cy="24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52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6874" y="1972304"/>
            <a:ext cx="8015594" cy="281063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Thank you –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4149080"/>
      </p:ext>
    </p:extLst>
  </p:cSld>
  <p:clrMapOvr>
    <a:masterClrMapping/>
  </p:clrMapOvr>
  <p:transition spd="slow" advClick="0" advTm="15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834" y="1566268"/>
            <a:ext cx="4068096" cy="1926378"/>
          </a:xfrm>
        </p:spPr>
        <p:txBody>
          <a:bodyPr>
            <a:normAutofit/>
          </a:bodyPr>
          <a:lstStyle/>
          <a:p>
            <a:r>
              <a:rPr lang="en-US" dirty="0" smtClean="0"/>
              <a:t>Bloomington Campus Faculty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Friday, April 21, 2017</a:t>
            </a:r>
            <a:endParaRPr lang="en-US" dirty="0"/>
          </a:p>
        </p:txBody>
      </p:sp>
      <p:pic>
        <p:nvPicPr>
          <p:cNvPr id="5122" name="Picture 2" descr="Image may contain: one or more people, table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77" y="1372346"/>
            <a:ext cx="3731079" cy="24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6549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75" y="60005"/>
            <a:ext cx="8004391" cy="699065"/>
          </a:xfrm>
        </p:spPr>
        <p:txBody>
          <a:bodyPr/>
          <a:lstStyle/>
          <a:p>
            <a:r>
              <a:rPr lang="en-US" dirty="0" smtClean="0"/>
              <a:t>IU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27" r="2515"/>
          <a:stretch/>
        </p:blipFill>
        <p:spPr>
          <a:xfrm>
            <a:off x="199242" y="957033"/>
            <a:ext cx="3120272" cy="2356915"/>
          </a:xfrm>
          <a:prstGeom prst="rect">
            <a:avLst/>
          </a:prstGeom>
        </p:spPr>
      </p:pic>
      <p:pic>
        <p:nvPicPr>
          <p:cNvPr id="4098" name="Picture 2" descr="Image may contain: 5 people, people smiling, people sitting, table and out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4220" b="8658"/>
          <a:stretch/>
        </p:blipFill>
        <p:spPr bwMode="auto">
          <a:xfrm>
            <a:off x="3319514" y="759070"/>
            <a:ext cx="5118810" cy="32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may contain: 5 people, people eating and foo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95"/>
          <a:stretch/>
        </p:blipFill>
        <p:spPr bwMode="auto">
          <a:xfrm>
            <a:off x="2211864" y="2842131"/>
            <a:ext cx="1722135" cy="17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32670"/>
      </p:ext>
    </p:extLst>
  </p:cSld>
  <p:clrMapOvr>
    <a:masterClrMapping/>
  </p:clrMapOvr>
  <p:transition spd="slow" advClick="0" advTm="15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277" y="465396"/>
            <a:ext cx="5546923" cy="699065"/>
          </a:xfrm>
        </p:spPr>
        <p:txBody>
          <a:bodyPr/>
          <a:lstStyle/>
          <a:p>
            <a:r>
              <a:rPr lang="en-US" dirty="0" smtClean="0"/>
              <a:t>Social Media Stats IU 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85424"/>
              </p:ext>
            </p:extLst>
          </p:nvPr>
        </p:nvGraphicFramePr>
        <p:xfrm>
          <a:off x="704850" y="13589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7409436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8339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995355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068465" y="147233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Best performing posts:</a:t>
            </a:r>
          </a:p>
          <a:p>
            <a:r>
              <a:rPr lang="en-US" dirty="0"/>
              <a:t>2,100 </a:t>
            </a:r>
            <a:r>
              <a:rPr lang="en-US" dirty="0" smtClean="0"/>
              <a:t>reach:  </a:t>
            </a:r>
          </a:p>
          <a:p>
            <a:r>
              <a:rPr lang="en-US" b="1" dirty="0" smtClean="0"/>
              <a:t>Keith </a:t>
            </a:r>
            <a:r>
              <a:rPr lang="en-US" b="1" dirty="0"/>
              <a:t>Barton Pie-in-the-face video</a:t>
            </a:r>
          </a:p>
          <a:p>
            <a:endParaRPr lang="en-US" dirty="0" smtClean="0"/>
          </a:p>
          <a:p>
            <a:r>
              <a:rPr lang="en-US" b="1" dirty="0" smtClean="0"/>
              <a:t>1,406</a:t>
            </a:r>
            <a:r>
              <a:rPr lang="en-US" dirty="0" smtClean="0"/>
              <a:t> </a:t>
            </a:r>
            <a:r>
              <a:rPr lang="en-US" dirty="0"/>
              <a:t>reach for </a:t>
            </a:r>
            <a:r>
              <a:rPr lang="en-US" dirty="0" err="1"/>
              <a:t>Jongsma</a:t>
            </a:r>
            <a:r>
              <a:rPr lang="en-US" dirty="0"/>
              <a:t> Global Gateway announcement</a:t>
            </a:r>
          </a:p>
          <a:p>
            <a:endParaRPr lang="en-US" dirty="0" smtClean="0"/>
          </a:p>
          <a:p>
            <a:r>
              <a:rPr lang="en-US" b="1" dirty="0" smtClean="0"/>
              <a:t>1,500 </a:t>
            </a:r>
            <a:r>
              <a:rPr lang="en-US" b="1" dirty="0"/>
              <a:t>engagement on IU Day photo album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3" y="1358900"/>
            <a:ext cx="7941965" cy="9260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5671" y="2646710"/>
            <a:ext cx="3295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Facebook</a:t>
            </a:r>
            <a:endParaRPr lang="en-US" dirty="0"/>
          </a:p>
          <a:p>
            <a:r>
              <a:rPr lang="en-US" dirty="0" smtClean="0"/>
              <a:t>3,664 </a:t>
            </a:r>
            <a:r>
              <a:rPr lang="en-US" dirty="0"/>
              <a:t>– Post Engagements </a:t>
            </a:r>
            <a:r>
              <a:rPr lang="en-US" dirty="0" smtClean="0"/>
              <a:t>2,903</a:t>
            </a:r>
            <a:r>
              <a:rPr lang="en-US" dirty="0"/>
              <a:t>% </a:t>
            </a:r>
            <a:r>
              <a:rPr lang="en-US" dirty="0" smtClean="0"/>
              <a:t>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04153"/>
      </p:ext>
    </p:extLst>
  </p:cSld>
  <p:clrMapOvr>
    <a:masterClrMapping/>
  </p:clrMapOvr>
  <p:transition spd="slow" advClick="0" advTm="15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136770"/>
            <a:ext cx="8004391" cy="699065"/>
          </a:xfrm>
        </p:spPr>
        <p:txBody>
          <a:bodyPr/>
          <a:lstStyle/>
          <a:p>
            <a:pPr algn="ctr"/>
            <a:r>
              <a:rPr lang="en-US" dirty="0"/>
              <a:t>Teacher Education Admissions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64" y="835835"/>
            <a:ext cx="6746186" cy="36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4704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136770"/>
            <a:ext cx="8004391" cy="699065"/>
          </a:xfrm>
        </p:spPr>
        <p:txBody>
          <a:bodyPr/>
          <a:lstStyle/>
          <a:p>
            <a:pPr algn="ctr"/>
            <a:r>
              <a:rPr lang="en-US" dirty="0"/>
              <a:t>Teacher Education Admissions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207776"/>
              </p:ext>
            </p:extLst>
          </p:nvPr>
        </p:nvGraphicFramePr>
        <p:xfrm>
          <a:off x="519113" y="1628775"/>
          <a:ext cx="8015289" cy="1854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7377">
                  <a:extLst>
                    <a:ext uri="{9D8B030D-6E8A-4147-A177-3AD203B41FA5}">
                      <a16:colId xmlns:a16="http://schemas.microsoft.com/office/drawing/2014/main" val="149788775"/>
                    </a:ext>
                  </a:extLst>
                </a:gridCol>
                <a:gridCol w="1799304">
                  <a:extLst>
                    <a:ext uri="{9D8B030D-6E8A-4147-A177-3AD203B41FA5}">
                      <a16:colId xmlns:a16="http://schemas.microsoft.com/office/drawing/2014/main" val="1324983840"/>
                    </a:ext>
                  </a:extLst>
                </a:gridCol>
                <a:gridCol w="1799304">
                  <a:extLst>
                    <a:ext uri="{9D8B030D-6E8A-4147-A177-3AD203B41FA5}">
                      <a16:colId xmlns:a16="http://schemas.microsoft.com/office/drawing/2014/main" val="2803846145"/>
                    </a:ext>
                  </a:extLst>
                </a:gridCol>
                <a:gridCol w="1799304">
                  <a:extLst>
                    <a:ext uri="{9D8B030D-6E8A-4147-A177-3AD203B41FA5}">
                      <a16:colId xmlns:a16="http://schemas.microsoft.com/office/drawing/2014/main" val="227105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%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69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Admits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27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Admits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80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Admit Deposit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9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Deposit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3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71751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7" y="181220"/>
            <a:ext cx="8004391" cy="699065"/>
          </a:xfrm>
        </p:spPr>
        <p:txBody>
          <a:bodyPr/>
          <a:lstStyle/>
          <a:p>
            <a:pPr algn="ctr"/>
            <a:r>
              <a:rPr lang="en-US" dirty="0"/>
              <a:t>Teacher Education Admissions</a:t>
            </a:r>
          </a:p>
        </p:txBody>
      </p:sp>
      <p:graphicFrame>
        <p:nvGraphicFramePr>
          <p:cNvPr id="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509734"/>
              </p:ext>
            </p:extLst>
          </p:nvPr>
        </p:nvGraphicFramePr>
        <p:xfrm>
          <a:off x="1192570" y="854885"/>
          <a:ext cx="6678904" cy="386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86996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059" y="284947"/>
            <a:ext cx="8004391" cy="69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Total Credit Hours by Department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 </a:t>
            </a:r>
            <a:r>
              <a:rPr lang="en-US" dirty="0"/>
              <a:t>Comparison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3062"/>
            <a:ext cx="8860750" cy="35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7837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298680"/>
            <a:ext cx="8004391" cy="699065"/>
          </a:xfrm>
        </p:spPr>
        <p:txBody>
          <a:bodyPr/>
          <a:lstStyle/>
          <a:p>
            <a:pPr algn="ctr"/>
            <a:r>
              <a:rPr lang="en-US" dirty="0" smtClean="0"/>
              <a:t>Fall 2016 – Spring 2017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732355"/>
              </p:ext>
            </p:extLst>
          </p:nvPr>
        </p:nvGraphicFramePr>
        <p:xfrm>
          <a:off x="1212847" y="1073150"/>
          <a:ext cx="6883402" cy="3390903"/>
        </p:xfrm>
        <a:graphic>
          <a:graphicData uri="http://schemas.openxmlformats.org/drawingml/2006/table">
            <a:tbl>
              <a:tblPr/>
              <a:tblGrid>
                <a:gridCol w="2075398">
                  <a:extLst>
                    <a:ext uri="{9D8B030D-6E8A-4147-A177-3AD203B41FA5}">
                      <a16:colId xmlns:a16="http://schemas.microsoft.com/office/drawing/2014/main" val="486011471"/>
                    </a:ext>
                  </a:extLst>
                </a:gridCol>
                <a:gridCol w="2404002">
                  <a:extLst>
                    <a:ext uri="{9D8B030D-6E8A-4147-A177-3AD203B41FA5}">
                      <a16:colId xmlns:a16="http://schemas.microsoft.com/office/drawing/2014/main" val="981993981"/>
                    </a:ext>
                  </a:extLst>
                </a:gridCol>
                <a:gridCol w="2404002">
                  <a:extLst>
                    <a:ext uri="{9D8B030D-6E8A-4147-A177-3AD203B41FA5}">
                      <a16:colId xmlns:a16="http://schemas.microsoft.com/office/drawing/2014/main" val="2447720541"/>
                    </a:ext>
                  </a:extLst>
                </a:gridCol>
              </a:tblGrid>
              <a:tr h="376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Spring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22202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C&amp;I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36673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60422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ELPS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453057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G901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390753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51182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66357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 Develop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985714"/>
                  </a:ext>
                </a:extLst>
              </a:tr>
              <a:tr h="3767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859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078840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70818" y="570693"/>
            <a:ext cx="1634676" cy="379183"/>
          </a:xfrm>
        </p:spPr>
        <p:txBody>
          <a:bodyPr/>
          <a:lstStyle/>
          <a:p>
            <a:r>
              <a:rPr lang="en-US" sz="2000" smtClean="0"/>
              <a:t>FACULTY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8" y="-200819"/>
            <a:ext cx="8396382" cy="64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81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27" y="1850987"/>
            <a:ext cx="8004391" cy="69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Budget Summary</a:t>
            </a:r>
            <a:br>
              <a:rPr lang="en-US" dirty="0" smtClean="0"/>
            </a:br>
            <a:r>
              <a:rPr lang="en-US" dirty="0" smtClean="0"/>
              <a:t>Bloomington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9728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977" y="224250"/>
            <a:ext cx="8004391" cy="752230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BL - Base </a:t>
            </a:r>
            <a:r>
              <a:rPr lang="en-US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Budget </a:t>
            </a:r>
            <a:r>
              <a:rPr lang="en-US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Over </a:t>
            </a:r>
            <a:r>
              <a:rPr lang="en-US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Time</a:t>
            </a:r>
            <a:r>
              <a:rPr lang="en-US" altLang="en-US" sz="2100" b="0" i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+mn-cs"/>
              </a:rPr>
              <a:t/>
            </a:r>
            <a:br>
              <a:rPr lang="en-US" altLang="en-US" sz="2100" b="0" i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+mn-cs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47" y="747880"/>
            <a:ext cx="5861050" cy="37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2519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349" y="193920"/>
            <a:ext cx="8004391" cy="69906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What Generates </a:t>
            </a:r>
            <a:r>
              <a:rPr lang="en-US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Surplus?</a:t>
            </a:r>
            <a:br>
              <a:rPr lang="en-US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</a:br>
            <a:r>
              <a:rPr lang="en-US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How </a:t>
            </a:r>
            <a:r>
              <a:rPr lang="en-US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Does the School </a:t>
            </a:r>
            <a:r>
              <a:rPr lang="en-US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/>
                <a:cs typeface="+mj-cs"/>
              </a:rPr>
              <a:t>Apply Surplus?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98403"/>
              </p:ext>
            </p:extLst>
          </p:nvPr>
        </p:nvGraphicFramePr>
        <p:xfrm>
          <a:off x="1370769" y="1187450"/>
          <a:ext cx="6559550" cy="34277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79775">
                  <a:extLst>
                    <a:ext uri="{9D8B030D-6E8A-4147-A177-3AD203B41FA5}">
                      <a16:colId xmlns:a16="http://schemas.microsoft.com/office/drawing/2014/main" val="1588287905"/>
                    </a:ext>
                  </a:extLst>
                </a:gridCol>
                <a:gridCol w="3279775">
                  <a:extLst>
                    <a:ext uri="{9D8B030D-6E8A-4147-A177-3AD203B41FA5}">
                      <a16:colId xmlns:a16="http://schemas.microsoft.com/office/drawing/2014/main" val="2034643618"/>
                    </a:ext>
                  </a:extLst>
                </a:gridCol>
              </a:tblGrid>
              <a:tr h="342773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Sources</a:t>
                      </a:r>
                      <a:r>
                        <a:rPr lang="en-US" i="1" baseline="0" dirty="0" smtClean="0"/>
                        <a:t> of Surplus</a:t>
                      </a:r>
                    </a:p>
                    <a:p>
                      <a:pPr algn="ctr"/>
                      <a:endParaRPr lang="en-US" i="1" baseline="0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0" dirty="0" smtClean="0"/>
                        <a:t>Salary transfer to grants (course buyouts)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0" dirty="0" smtClean="0"/>
                        <a:t>Extended vacancies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0" dirty="0" smtClean="0"/>
                        <a:t>Spending below budget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0" dirty="0" smtClean="0"/>
                        <a:t>ICR above budget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0" dirty="0" smtClean="0"/>
                        <a:t>Credit hours</a:t>
                      </a:r>
                      <a:r>
                        <a:rPr lang="en-US" i="0" baseline="0" dirty="0" smtClean="0"/>
                        <a:t> above budget</a:t>
                      </a:r>
                      <a:endParaRPr lang="en-US" i="0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Applications</a:t>
                      </a:r>
                    </a:p>
                    <a:p>
                      <a:pPr algn="ctr"/>
                      <a:endParaRPr lang="en-US" i="1" dirty="0" smtClean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1" dirty="0" smtClean="0"/>
                        <a:t>Faculty</a:t>
                      </a:r>
                      <a:r>
                        <a:rPr lang="en-US" i="1" baseline="0" dirty="0" smtClean="0"/>
                        <a:t> research accounts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1" baseline="0" dirty="0" smtClean="0"/>
                        <a:t>Faculty sponsored projects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1" baseline="0" dirty="0" smtClean="0"/>
                        <a:t>Undergraduate direct admit scholarships &amp; graduate fellowships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i="1" baseline="0" dirty="0" smtClean="0"/>
                        <a:t>Technology &amp; classroom improvements</a:t>
                      </a:r>
                      <a:endParaRPr lang="en-US" i="1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56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77788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27" y="327270"/>
            <a:ext cx="8004391" cy="6990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/>
                <a:ea typeface="Calibri"/>
                <a:cs typeface="Times New Roman"/>
              </a:rPr>
              <a:t>Sponsored Research Trends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dirty="0" smtClean="0">
                <a:latin typeface="Times New Roman"/>
                <a:ea typeface="Calibri"/>
                <a:cs typeface="Times New Roman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FY13-FY17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Bloomington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/>
            </a:r>
            <a:br>
              <a:rPr lang="en-US" sz="2000" dirty="0">
                <a:latin typeface="Times New Roman"/>
                <a:ea typeface="Calibri"/>
                <a:cs typeface="Times New Roman"/>
              </a:rPr>
            </a:br>
            <a:endParaRPr lang="en-US" sz="27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722" y="924175"/>
            <a:ext cx="5943599" cy="38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309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7" y="1016686"/>
            <a:ext cx="8393665" cy="34616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50" y="177969"/>
            <a:ext cx="627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kern="100" dirty="0">
                <a:solidFill>
                  <a:srgbClr val="404041"/>
                </a:solidFill>
                <a:ea typeface="+mj-ea"/>
                <a:cs typeface="Arial"/>
              </a:rPr>
              <a:t>Bloomington </a:t>
            </a:r>
            <a:r>
              <a:rPr lang="en-US" sz="3000" b="1" kern="100" dirty="0" smtClean="0">
                <a:solidFill>
                  <a:srgbClr val="404041"/>
                </a:solidFill>
                <a:ea typeface="+mj-ea"/>
                <a:cs typeface="Arial"/>
              </a:rPr>
              <a:t>Proposal </a:t>
            </a:r>
            <a:r>
              <a:rPr lang="en-US" sz="3000" b="1" kern="100" dirty="0">
                <a:solidFill>
                  <a:srgbClr val="404041"/>
                </a:solidFill>
                <a:ea typeface="+mj-ea"/>
                <a:cs typeface="Arial"/>
              </a:rPr>
              <a:t>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532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25" y="132458"/>
            <a:ext cx="8004391" cy="699065"/>
          </a:xfrm>
        </p:spPr>
        <p:txBody>
          <a:bodyPr/>
          <a:lstStyle/>
          <a:p>
            <a:pPr algn="ctr"/>
            <a:r>
              <a:rPr lang="en-US" dirty="0" smtClean="0"/>
              <a:t>Bloomington Award Trends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03" y="831523"/>
            <a:ext cx="8393665" cy="35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686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219320"/>
            <a:ext cx="8004391" cy="699065"/>
          </a:xfrm>
        </p:spPr>
        <p:txBody>
          <a:bodyPr/>
          <a:lstStyle/>
          <a:p>
            <a:pPr algn="ctr"/>
            <a:r>
              <a:rPr lang="en-US" dirty="0" smtClean="0"/>
              <a:t>Bicentennial Campaign Report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6349" y="984250"/>
            <a:ext cx="5892801" cy="3702049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26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$40 Million Goal: $20 </a:t>
            </a:r>
            <a:r>
              <a:rPr lang="en-US" dirty="0"/>
              <a:t>million in nongovernment </a:t>
            </a:r>
            <a:r>
              <a:rPr lang="en-US" dirty="0" smtClean="0"/>
              <a:t>grants, $20 </a:t>
            </a:r>
            <a:r>
              <a:rPr lang="en-US" dirty="0"/>
              <a:t>million in </a:t>
            </a:r>
            <a:r>
              <a:rPr lang="en-US" dirty="0" smtClean="0"/>
              <a:t>gifts</a:t>
            </a:r>
            <a:endParaRPr lang="en-US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b="1" dirty="0" smtClean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900" b="1" dirty="0" smtClean="0"/>
              <a:t>64% </a:t>
            </a:r>
            <a:r>
              <a:rPr lang="en-US" sz="2900" b="1" dirty="0"/>
              <a:t>to goal </a:t>
            </a:r>
            <a:r>
              <a:rPr lang="en-US" dirty="0"/>
              <a:t>at $</a:t>
            </a:r>
            <a:r>
              <a:rPr lang="en-US" dirty="0" smtClean="0"/>
              <a:t>25,605,040 as of April, 2017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smtClean="0"/>
              <a:t>$13 </a:t>
            </a:r>
            <a:r>
              <a:rPr lang="en-US" dirty="0"/>
              <a:t>million for nongovernment grants and more than $12.5 million in philanthropic </a:t>
            </a:r>
            <a:r>
              <a:rPr lang="en-US" dirty="0" smtClean="0"/>
              <a:t>support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600" b="1" dirty="0" smtClean="0"/>
              <a:t>Faculty Generosity</a:t>
            </a:r>
            <a:endParaRPr lang="en-US" sz="2600" b="1" dirty="0"/>
          </a:p>
          <a:p>
            <a:pPr marL="0" indent="0">
              <a:buNone/>
            </a:pPr>
            <a:r>
              <a:rPr lang="en-US" dirty="0" smtClean="0"/>
              <a:t>93 </a:t>
            </a:r>
            <a:r>
              <a:rPr lang="en-US" dirty="0"/>
              <a:t>School of Education faculty have made gifts totaling $198,361</a:t>
            </a:r>
          </a:p>
          <a:p>
            <a:pPr marL="0" indent="0">
              <a:buNone/>
            </a:pPr>
            <a:r>
              <a:rPr lang="en-US" dirty="0" smtClean="0"/>
              <a:t>121 </a:t>
            </a:r>
            <a:r>
              <a:rPr lang="en-US" dirty="0"/>
              <a:t>School of Education retirees have made gifts totaling more than $3.2 </a:t>
            </a:r>
            <a:r>
              <a:rPr lang="en-US" dirty="0" smtClean="0"/>
              <a:t>million</a:t>
            </a:r>
            <a:endParaRPr lang="en-US" dirty="0"/>
          </a:p>
          <a:p>
            <a:pPr marL="0" indent="0">
              <a:buNone/>
            </a:pPr>
            <a:r>
              <a:rPr lang="en-US" sz="2200" i="1" dirty="0" smtClean="0"/>
              <a:t>Interesting </a:t>
            </a:r>
            <a:r>
              <a:rPr lang="en-US" sz="2200" i="1" dirty="0"/>
              <a:t>fact: If faculty and staff make a $25,000 endowment pledge through cash or estate plans, their gift will be matched by the University.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750" y="1210485"/>
            <a:ext cx="21716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$40 Million Goal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97452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698966" y="570693"/>
            <a:ext cx="6485404" cy="379183"/>
          </a:xfrm>
        </p:spPr>
        <p:txBody>
          <a:bodyPr/>
          <a:lstStyle/>
          <a:p>
            <a:r>
              <a:rPr lang="en-US" sz="2000" smtClean="0"/>
              <a:t>TOTAL STUDENT </a:t>
            </a:r>
            <a:r>
              <a:rPr lang="en-US" sz="2000" dirty="0" smtClean="0"/>
              <a:t>POPULATION BY GENDER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4" y="570693"/>
            <a:ext cx="562087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7948" y="4429125"/>
            <a:ext cx="5542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Estimate based on IU Decision Support Initiative (DSI) Report. Includes EDUC1 and UDED1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37141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698966" y="570693"/>
            <a:ext cx="7156916" cy="379183"/>
          </a:xfrm>
        </p:spPr>
        <p:txBody>
          <a:bodyPr/>
          <a:lstStyle/>
          <a:p>
            <a:r>
              <a:rPr lang="en-US" sz="2000" dirty="0" smtClean="0"/>
              <a:t>UNDERGRAD and GRAD STUDENTS BY GENDER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2" y="907016"/>
            <a:ext cx="4807632" cy="3714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4" y="1109425"/>
            <a:ext cx="4542304" cy="3509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7923" y="4389864"/>
            <a:ext cx="5886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SOURCE: Estimate based on IU Decision Support Initiative (DSI) Report. Includes EDUC1 and UDED1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10665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441791" y="542118"/>
            <a:ext cx="7114054" cy="379183"/>
          </a:xfrm>
        </p:spPr>
        <p:txBody>
          <a:bodyPr/>
          <a:lstStyle/>
          <a:p>
            <a:r>
              <a:rPr lang="en-US" sz="2000" smtClean="0"/>
              <a:t>UNDERGRAD and GRAD STUDENTS </a:t>
            </a:r>
            <a:r>
              <a:rPr lang="en-US" sz="2000" dirty="0" smtClean="0"/>
              <a:t>BY ETHNICITY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2" y="-594373"/>
            <a:ext cx="8453532" cy="6532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0773" y="4443413"/>
            <a:ext cx="5886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SOURCE: Estimate based on IU Decision Support Initiative (DSI) Report. Includes EDUC1 and UDED1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69319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42118"/>
            <a:ext cx="6085354" cy="379183"/>
          </a:xfrm>
        </p:spPr>
        <p:txBody>
          <a:bodyPr/>
          <a:lstStyle/>
          <a:p>
            <a:r>
              <a:rPr lang="en-US" sz="2000" dirty="0" smtClean="0"/>
              <a:t>RESEARCH &amp; DEVELOPMENT (</a:t>
            </a:r>
            <a:r>
              <a:rPr lang="en-US" sz="2000" smtClean="0"/>
              <a:t>NEW FUNDS)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" y="-404091"/>
            <a:ext cx="8367806" cy="64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41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41753" y="584981"/>
            <a:ext cx="6085354" cy="379183"/>
          </a:xfrm>
        </p:spPr>
        <p:txBody>
          <a:bodyPr/>
          <a:lstStyle/>
          <a:p>
            <a:r>
              <a:rPr lang="en-US" sz="2000" smtClean="0"/>
              <a:t>RESEARCH &amp; DEVELOPMENT (NEW FUNDS)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9" y="-135369"/>
            <a:ext cx="7530444" cy="5818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785" y="3431355"/>
            <a:ext cx="499622" cy="2412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2906" y="3364803"/>
            <a:ext cx="499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625084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IUPUI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575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Undergraduate Enrollment </a:t>
            </a:r>
          </a:p>
        </p:txBody>
      </p:sp>
    </p:spTree>
    <p:extLst>
      <p:ext uri="{BB962C8B-B14F-4D97-AF65-F5344CB8AC3E}">
        <p14:creationId xmlns:p14="http://schemas.microsoft.com/office/powerpoint/2010/main" val="6709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353&quot;/&gt;&lt;/object&gt;&lt;object type=&quot;3&quot; unique_id=&quot;10004&quot;&gt;&lt;property id=&quot;20148&quot; value=&quot;5&quot;/&gt;&lt;property id=&quot;20300&quot; value=&quot;Slide 3&quot;/&gt;&lt;property id=&quot;20307&quot; value=&quot;359&quot;/&gt;&lt;/object&gt;&lt;object type=&quot;3&quot; unique_id=&quot;10005&quot;&gt;&lt;property id=&quot;20148&quot; value=&quot;5&quot;/&gt;&lt;property id=&quot;20300&quot; value=&quot;Slide 4&quot;/&gt;&lt;property id=&quot;20307&quot; value=&quot;358&quot;/&gt;&lt;/object&gt;&lt;object type=&quot;3&quot; unique_id=&quot;10006&quot;&gt;&lt;property id=&quot;20148&quot; value=&quot;5&quot;/&gt;&lt;property id=&quot;20300&quot; value=&quot;Slide 5&quot;/&gt;&lt;property id=&quot;20307&quot; value=&quot;354&quot;/&gt;&lt;/object&gt;&lt;object type=&quot;3&quot; unique_id=&quot;10007&quot;&gt;&lt;property id=&quot;20148&quot; value=&quot;5&quot;/&gt;&lt;property id=&quot;20300&quot; value=&quot;Slide 6&quot;/&gt;&lt;property id=&quot;20307&quot; value=&quot;355&quot;/&gt;&lt;/object&gt;&lt;object type=&quot;3&quot; unique_id=&quot;10100&quot;&gt;&lt;property id=&quot;20148&quot; value=&quot;5&quot;/&gt;&lt;property id=&quot;20300&quot; value=&quot;Slide 28 - &amp;quot;Total Credit Hours by Department  Term Comparison&amp;quot;&quot;/&gt;&lt;property id=&quot;20307&quot; value=&quot;360&quot;/&gt;&lt;/object&gt;&lt;object type=&quot;3&quot; unique_id=&quot;10101&quot;&gt;&lt;property id=&quot;20148&quot; value=&quot;5&quot;/&gt;&lt;property id=&quot;20300&quot; value=&quot;Slide 29 - &amp;quot;Fall 2016 – Spring 2017&amp;quot;&quot;/&gt;&lt;property id=&quot;20307&quot; value=&quot;361&quot;/&gt;&lt;/object&gt;&lt;object type=&quot;3&quot; unique_id=&quot;29716&quot;&gt;&lt;property id=&quot;20148&quot; value=&quot;5&quot;/&gt;&lt;property id=&quot;20300&quot; value=&quot;Slide 30 - &amp;quot;Budget Summary Bloomington&amp;quot;&quot;/&gt;&lt;property id=&quot;20307&quot; value=&quot;363&quot;/&gt;&lt;/object&gt;&lt;object type=&quot;3&quot; unique_id=&quot;29717&quot;&gt;&lt;property id=&quot;20148&quot; value=&quot;5&quot;/&gt;&lt;property id=&quot;20300&quot; value=&quot;Slide 31 - &amp;quot;BL - Base Budget Over Time &amp;quot;&quot;/&gt;&lt;property id=&quot;20307&quot; value=&quot;362&quot;/&gt;&lt;/object&gt;&lt;object type=&quot;3&quot; unique_id=&quot;29783&quot;&gt;&lt;property id=&quot;20148&quot; value=&quot;5&quot;/&gt;&lt;property id=&quot;20300&quot; value=&quot;Slide 32 - &amp;quot;What Generates Surplus? How Does the School Apply Surplus?&amp;quot;&quot;/&gt;&lt;property id=&quot;20307&quot; value=&quot;364&quot;/&gt;&lt;/object&gt;&lt;object type=&quot;3&quot; unique_id=&quot;30169&quot;&gt;&lt;property id=&quot;20148&quot; value=&quot;5&quot;/&gt;&lt;property id=&quot;20300&quot; value=&quot;Slide 25 - &amp;quot;Teacher Education Admissions&amp;quot;&quot;/&gt;&lt;property id=&quot;20307&quot; value=&quot;365&quot;/&gt;&lt;/object&gt;&lt;object type=&quot;3&quot; unique_id=&quot;30170&quot;&gt;&lt;property id=&quot;20148&quot; value=&quot;5&quot;/&gt;&lt;property id=&quot;20300&quot; value=&quot;Slide 27 - &amp;quot;Teacher Education Admissions&amp;quot;&quot;/&gt;&lt;property id=&quot;20307&quot; value=&quot;366&quot;/&gt;&lt;/object&gt;&lt;object type=&quot;3&quot; unique_id=&quot;30309&quot;&gt;&lt;property id=&quot;20148&quot; value=&quot;5&quot;/&gt;&lt;property id=&quot;20300&quot; value=&quot;Slide 33 - &amp;quot;Sponsored Research Trends  FY13-FY17 Bloomington &amp;quot;&quot;/&gt;&lt;property id=&quot;20307&quot; value=&quot;369&quot;/&gt;&lt;/object&gt;&lt;object type=&quot;3&quot; unique_id=&quot;30310&quot;&gt;&lt;property id=&quot;20148&quot; value=&quot;5&quot;/&gt;&lt;property id=&quot;20300&quot; value=&quot;Slide 34&quot;/&gt;&lt;property id=&quot;20307&quot; value=&quot;367&quot;/&gt;&lt;/object&gt;&lt;object type=&quot;3&quot; unique_id=&quot;30311&quot;&gt;&lt;property id=&quot;20148&quot; value=&quot;5&quot;/&gt;&lt;property id=&quot;20300&quot; value=&quot;Slide 35 - &amp;quot;Bloomington Award Trends&amp;quot;&quot;/&gt;&lt;property id=&quot;20307&quot; value=&quot;368&quot;/&gt;&lt;/object&gt;&lt;object type=&quot;3&quot; unique_id=&quot;30370&quot;&gt;&lt;property id=&quot;20148&quot; value=&quot;5&quot;/&gt;&lt;property id=&quot;20300&quot; value=&quot;Slide 36 - &amp;quot;Bicentennial Campaign Report &amp;quot;&quot;/&gt;&lt;property id=&quot;20307&quot; value=&quot;370&quot;/&gt;&lt;/object&gt;&lt;object type=&quot;3&quot; unique_id=&quot;30835&quot;&gt;&lt;property id=&quot;20148&quot; value=&quot;5&quot;/&gt;&lt;property id=&quot;20300&quot; value=&quot;Slide 23 - &amp;quot;IU Day&amp;quot;&quot;/&gt;&lt;property id=&quot;20307&quot; value=&quot;371&quot;/&gt;&lt;/object&gt;&lt;object type=&quot;3&quot; unique_id=&quot;30899&quot;&gt;&lt;property id=&quot;20148&quot; value=&quot;5&quot;/&gt;&lt;property id=&quot;20300&quot; value=&quot;Slide 22 - &amp;quot;Bloomington Campus Faculty Meeting&amp;quot;&quot;/&gt;&lt;property id=&quot;20307&quot; value=&quot;372&quot;/&gt;&lt;/object&gt;&lt;object type=&quot;3&quot; unique_id=&quot;30901&quot;&gt;&lt;property id=&quot;20148&quot; value=&quot;5&quot;/&gt;&lt;property id=&quot;20300&quot; value=&quot;Slide 26 - &amp;quot;Teacher Education Admissions&amp;quot;&quot;/&gt;&lt;property id=&quot;20307&quot; value=&quot;374&quot;/&gt;&lt;/object&gt;&lt;object type=&quot;3&quot; unique_id=&quot;30903&quot;&gt;&lt;property id=&quot;20148&quot; value=&quot;5&quot;/&gt;&lt;property id=&quot;20300&quot; value=&quot;Slide 1 - &amp;quot;IU School of Education Faculty Meeting&amp;quot;&quot;/&gt;&lt;property id=&quot;20307&quot; value=&quot;375&quot;/&gt;&lt;/object&gt;&lt;object type=&quot;3&quot; unique_id=&quot;31501&quot;&gt;&lt;property id=&quot;20148&quot; value=&quot;5&quot;/&gt;&lt;property id=&quot;20300&quot; value=&quot;Slide 9 - &amp;quot;IUPUI&amp;quot;&quot;/&gt;&lt;property id=&quot;20307&quot; value=&quot;378&quot;/&gt;&lt;/object&gt;&lt;object type=&quot;3&quot; unique_id=&quot;31502&quot;&gt;&lt;property id=&quot;20148&quot; value=&quot;5&quot;/&gt;&lt;property id=&quot;20300&quot; value=&quot;Slide 10 - &amp;quot;IUPUI Admissions&amp;quot;&quot;/&gt;&lt;property id=&quot;20307&quot; value=&quot;379&quot;/&gt;&lt;/object&gt;&lt;object type=&quot;3&quot; unique_id=&quot;31503&quot;&gt;&lt;property id=&quot;20148&quot; value=&quot;5&quot;/&gt;&lt;property id=&quot;20300&quot; value=&quot;Slide 11 - &amp;quot;IUPUI Undergraduate Credit Hours&amp;quot;&quot;/&gt;&lt;property id=&quot;20307&quot; value=&quot;380&quot;/&gt;&lt;/object&gt;&lt;object type=&quot;3&quot; unique_id=&quot;31504&quot;&gt;&lt;property id=&quot;20148&quot; value=&quot;5&quot;/&gt;&lt;property id=&quot;20300&quot; value=&quot;Slide 12 - &amp;quot;IUPUI&amp;quot;&quot;/&gt;&lt;property id=&quot;20307&quot; value=&quot;381&quot;/&gt;&lt;/object&gt;&lt;object type=&quot;3&quot; unique_id=&quot;31505&quot;&gt;&lt;property id=&quot;20148&quot; value=&quot;5&quot;/&gt;&lt;property id=&quot;20300&quot; value=&quot;Slide 13 - &amp;quot;IUPUI Graduate Credit Hours&amp;quot;&quot;/&gt;&lt;property id=&quot;20307&quot; value=&quot;382&quot;/&gt;&lt;/object&gt;&lt;object type=&quot;3&quot; unique_id=&quot;31506&quot;&gt;&lt;property id=&quot;20148&quot; value=&quot;5&quot;/&gt;&lt;property id=&quot;20300&quot; value=&quot;Slide 14 - &amp;quot;IUPUI&amp;quot;&quot;/&gt;&lt;property id=&quot;20307&quot; value=&quot;383&quot;/&gt;&lt;/object&gt;&lt;object type=&quot;3&quot; unique_id=&quot;31507&quot;&gt;&lt;property id=&quot;20148&quot; value=&quot;5&quot;/&gt;&lt;property id=&quot;20300&quot; value=&quot;Slide 15&quot;/&gt;&lt;property id=&quot;20307&quot; value=&quot;384&quot;/&gt;&lt;/object&gt;&lt;object type=&quot;3&quot; unique_id=&quot;31508&quot;&gt;&lt;property id=&quot;20148&quot; value=&quot;5&quot;/&gt;&lt;property id=&quot;20300&quot; value=&quot;Slide 16 - &amp;quot;IUPUI&amp;quot;&quot;/&gt;&lt;property id=&quot;20307&quot; value=&quot;385&quot;/&gt;&lt;/object&gt;&lt;object type=&quot;3&quot; unique_id=&quot;31509&quot;&gt;&lt;property id=&quot;20148&quot; value=&quot;5&quot;/&gt;&lt;property id=&quot;20300&quot; value=&quot;Slide 17&quot;/&gt;&lt;property id=&quot;20307&quot; value=&quot;386&quot;/&gt;&lt;/object&gt;&lt;object type=&quot;3&quot; unique_id=&quot;31510&quot;&gt;&lt;property id=&quot;20148&quot; value=&quot;5&quot;/&gt;&lt;property id=&quot;20300&quot; value=&quot;Slide 18 - &amp;quot;School of Education - IUPUI Bicentennial Campaign Update&amp;quot;&quot;/&gt;&lt;property id=&quot;20307&quot; value=&quot;387&quot;/&gt;&lt;/object&gt;&lt;object type=&quot;3&quot; unique_id=&quot;31512&quot;&gt;&lt;property id=&quot;20148&quot; value=&quot;5&quot;/&gt;&lt;property id=&quot;20300&quot; value=&quot;Slide 21&quot;/&gt;&lt;property id=&quot;20307&quot; value=&quot;377&quot;/&gt;&lt;/object&gt;&lt;object type=&quot;3&quot; unique_id=&quot;31513&quot;&gt;&lt;property id=&quot;20148&quot; value=&quot;5&quot;/&gt;&lt;property id=&quot;20300&quot; value=&quot;Slide 24 - &amp;quot;Social Media Stats IU Day&amp;quot;&quot;/&gt;&lt;property id=&quot;20307&quot; value=&quot;376&quot;/&gt;&lt;/object&gt;&lt;object type=&quot;3&quot; unique_id=&quot;31663&quot;&gt;&lt;property id=&quot;20148&quot; value=&quot;5&quot;/&gt;&lt;property id=&quot;20300&quot; value=&quot;Slide 19&quot;/&gt;&lt;property id=&quot;20307&quot; value=&quot;389&quot;/&gt;&lt;/object&gt;&lt;object type=&quot;3&quot; unique_id=&quot;32037&quot;&gt;&lt;property id=&quot;20148&quot; value=&quot;5&quot;/&gt;&lt;property id=&quot;20300&quot; value=&quot;Slide 7&quot;/&gt;&lt;property id=&quot;20307&quot; value=&quot;395&quot;/&gt;&lt;/object&gt;&lt;object type=&quot;3&quot; unique_id=&quot;32038&quot;&gt;&lt;property id=&quot;20148&quot; value=&quot;5&quot;/&gt;&lt;property id=&quot;20300&quot; value=&quot;Slide 8&quot;/&gt;&lt;property id=&quot;20307&quot; value=&quot;394&quot;/&gt;&lt;/object&gt;&lt;object type=&quot;3&quot; unique_id=&quot;32039&quot;&gt;&lt;property id=&quot;20148&quot; value=&quot;5&quot;/&gt;&lt;property id=&quot;20300&quot; value=&quot;Slide 20&quot;/&gt;&lt;property id=&quot;20307&quot; value=&quot;39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IU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-template" id="{9D3E1DA2-45CF-1849-9323-73C3FD8B0E2E}" vid="{CD383398-8D5E-F94E-A2A0-635E94433893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7D110C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7D110C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IU-template.potx</Template>
  <TotalTime>4078</TotalTime>
  <Words>742</Words>
  <Application>Microsoft Office PowerPoint</Application>
  <PresentationFormat>On-screen Show (16:9)</PresentationFormat>
  <Paragraphs>316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ＭＳ Ｐゴシック</vt:lpstr>
      <vt:lpstr>Arial</vt:lpstr>
      <vt:lpstr>Calibri</vt:lpstr>
      <vt:lpstr>Calibri Light</vt:lpstr>
      <vt:lpstr>Times New Roman</vt:lpstr>
      <vt:lpstr>Wingdings</vt:lpstr>
      <vt:lpstr>IU-template</vt:lpstr>
      <vt:lpstr>18_Blank Presentation</vt:lpstr>
      <vt:lpstr>1_Blank Presentation</vt:lpstr>
      <vt:lpstr>3_Blank Presentation</vt:lpstr>
      <vt:lpstr>11_Blank Presentation</vt:lpstr>
      <vt:lpstr>4_Blank Presentation</vt:lpstr>
      <vt:lpstr>12_Blank Presentation</vt:lpstr>
      <vt:lpstr>Office Theme</vt:lpstr>
      <vt:lpstr>13_Blank Presentation</vt:lpstr>
      <vt:lpstr>1_Office Theme</vt:lpstr>
      <vt:lpstr>19_Blank Presentation</vt:lpstr>
      <vt:lpstr>2_Office Theme</vt:lpstr>
      <vt:lpstr>3_Office Theme</vt:lpstr>
      <vt:lpstr>Chart</vt:lpstr>
      <vt:lpstr>IU School of Education Faculty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IUPUI</vt:lpstr>
      <vt:lpstr>IUPUI Admissions</vt:lpstr>
      <vt:lpstr>IUPUI Undergraduate Credit Hours</vt:lpstr>
      <vt:lpstr>IUPUI</vt:lpstr>
      <vt:lpstr>IUPUI Graduate Credit Hours</vt:lpstr>
      <vt:lpstr>IUPUI</vt:lpstr>
      <vt:lpstr>PowerPoint Presentation</vt:lpstr>
      <vt:lpstr>IUPUI</vt:lpstr>
      <vt:lpstr>PowerPoint Presentation</vt:lpstr>
      <vt:lpstr>School of Education - IUPUI Bicentennial Campaign Update</vt:lpstr>
      <vt:lpstr>PowerPoint Presentation</vt:lpstr>
      <vt:lpstr>PowerPoint Presentation</vt:lpstr>
      <vt:lpstr>PowerPoint Presentation</vt:lpstr>
      <vt:lpstr>Bloomington Campus Faculty Meeting</vt:lpstr>
      <vt:lpstr>IU Day</vt:lpstr>
      <vt:lpstr>Social Media Stats IU Day</vt:lpstr>
      <vt:lpstr>Teacher Education Admissions</vt:lpstr>
      <vt:lpstr>Teacher Education Admissions</vt:lpstr>
      <vt:lpstr>Teacher Education Admissions</vt:lpstr>
      <vt:lpstr>Total Credit Hours by Department  Term Comparison</vt:lpstr>
      <vt:lpstr>Fall 2016 – Spring 2017</vt:lpstr>
      <vt:lpstr>Budget Summary Bloomington</vt:lpstr>
      <vt:lpstr>BL - Base Budget Over Time </vt:lpstr>
      <vt:lpstr>What Generates Surplus? How Does the School Apply Surplus?</vt:lpstr>
      <vt:lpstr>Sponsored Research Trends  FY13-FY17 Bloomington </vt:lpstr>
      <vt:lpstr>PowerPoint Presentation</vt:lpstr>
      <vt:lpstr>Bloomington Award Trends</vt:lpstr>
      <vt:lpstr>Bicentennial Campaign Report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Jennifer Karnopp</cp:lastModifiedBy>
  <cp:revision>242</cp:revision>
  <cp:lastPrinted>2014-06-24T16:10:50Z</cp:lastPrinted>
  <dcterms:created xsi:type="dcterms:W3CDTF">2010-04-12T23:12:02Z</dcterms:created>
  <dcterms:modified xsi:type="dcterms:W3CDTF">2017-11-08T16:50:33Z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